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5" r:id="rId2"/>
    <p:sldId id="308" r:id="rId3"/>
    <p:sldId id="280" r:id="rId4"/>
    <p:sldId id="284" r:id="rId5"/>
    <p:sldId id="285" r:id="rId6"/>
    <p:sldId id="275" r:id="rId7"/>
    <p:sldId id="301" r:id="rId8"/>
    <p:sldId id="342" r:id="rId9"/>
    <p:sldId id="343" r:id="rId10"/>
    <p:sldId id="281" r:id="rId11"/>
    <p:sldId id="310" r:id="rId12"/>
    <p:sldId id="282" r:id="rId13"/>
    <p:sldId id="347" r:id="rId14"/>
    <p:sldId id="333" r:id="rId15"/>
    <p:sldId id="332" r:id="rId16"/>
    <p:sldId id="344" r:id="rId17"/>
    <p:sldId id="345" r:id="rId18"/>
    <p:sldId id="316" r:id="rId19"/>
    <p:sldId id="327" r:id="rId20"/>
    <p:sldId id="334" r:id="rId21"/>
    <p:sldId id="348" r:id="rId22"/>
    <p:sldId id="335" r:id="rId23"/>
    <p:sldId id="336" r:id="rId24"/>
    <p:sldId id="337" r:id="rId25"/>
    <p:sldId id="283" r:id="rId26"/>
    <p:sldId id="329" r:id="rId27"/>
    <p:sldId id="338" r:id="rId28"/>
    <p:sldId id="346" r:id="rId29"/>
    <p:sldId id="266" r:id="rId30"/>
    <p:sldId id="339" r:id="rId31"/>
    <p:sldId id="267" r:id="rId32"/>
    <p:sldId id="263" r:id="rId33"/>
    <p:sldId id="264" r:id="rId34"/>
    <p:sldId id="265" r:id="rId35"/>
    <p:sldId id="273" r:id="rId36"/>
    <p:sldId id="322" r:id="rId37"/>
    <p:sldId id="269" r:id="rId38"/>
    <p:sldId id="330" r:id="rId39"/>
    <p:sldId id="331" r:id="rId40"/>
    <p:sldId id="324" r:id="rId41"/>
    <p:sldId id="340" r:id="rId42"/>
    <p:sldId id="341" r:id="rId43"/>
    <p:sldId id="295" r:id="rId44"/>
    <p:sldId id="311" r:id="rId45"/>
    <p:sldId id="312" r:id="rId46"/>
    <p:sldId id="325" r:id="rId47"/>
    <p:sldId id="313" r:id="rId48"/>
    <p:sldId id="326" r:id="rId49"/>
    <p:sldId id="296" r:id="rId50"/>
    <p:sldId id="298" r:id="rId51"/>
    <p:sldId id="305" r:id="rId52"/>
    <p:sldId id="306" r:id="rId53"/>
    <p:sldId id="307" r:id="rId54"/>
    <p:sldId id="314" r:id="rId55"/>
    <p:sldId id="317" r:id="rId56"/>
    <p:sldId id="318" r:id="rId57"/>
    <p:sldId id="319" r:id="rId58"/>
    <p:sldId id="278" r:id="rId5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336600"/>
    <a:srgbClr val="FFFF00"/>
    <a:srgbClr val="D60093"/>
    <a:srgbClr val="CC00FF"/>
    <a:srgbClr val="FF0066"/>
    <a:srgbClr val="660066"/>
    <a:srgbClr val="FF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434" autoAdjust="0"/>
    <p:restoredTop sz="93556" autoAdjust="0"/>
  </p:normalViewPr>
  <p:slideViewPr>
    <p:cSldViewPr>
      <p:cViewPr>
        <p:scale>
          <a:sx n="75" d="100"/>
          <a:sy n="75" d="100"/>
        </p:scale>
        <p:origin x="-72" y="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A9DAA-2ED9-4BFE-B92C-BBD3DF1DEB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7F264-FC3B-4100-914A-D593C374A0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79557-8945-47EB-B7B6-97BC47B264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23905-48EE-4DDF-81AF-ADBF786FC3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E5344-8B86-4ABB-9C8B-8D99F0923D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FEFE5C-0186-408F-8B7C-CBBDCF5210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EEB11-BB04-46D1-A9A9-5A0F1160F2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BC6BE-F29A-4EAE-9030-24D89DAF75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B717A-9724-4757-BD4D-6044EDA0FB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E7C350-2533-46F5-BC8C-55ACDD648A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B9EB7-AE52-4CC2-A073-BDDECB9FEE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671E8-E274-4CA1-AE01-13E10BAA05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B4DAA68-E811-4A04-9723-7FB308F279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cover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685800" y="539750"/>
            <a:ext cx="7772400" cy="69850"/>
          </a:xfrm>
        </p:spPr>
        <p:txBody>
          <a:bodyPr/>
          <a:lstStyle/>
          <a:p>
            <a:endParaRPr lang="be-BY" altLang="ru-RU" sz="400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4400" b="1" smtClean="0">
                <a:solidFill>
                  <a:srgbClr val="336600"/>
                </a:solidFill>
              </a:rPr>
              <a:t>Нормативное правовое и организационно-методическое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4400" b="1" smtClean="0">
                <a:solidFill>
                  <a:srgbClr val="336600"/>
                </a:solidFill>
              </a:rPr>
              <a:t>обеспечение аттестации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4400" b="1" smtClean="0">
                <a:solidFill>
                  <a:srgbClr val="336600"/>
                </a:solidFill>
              </a:rPr>
              <a:t>педагогических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4400" b="1" smtClean="0">
                <a:solidFill>
                  <a:srgbClr val="336600"/>
                </a:solidFill>
              </a:rPr>
              <a:t>работников</a:t>
            </a:r>
            <a:endParaRPr lang="be-BY" altLang="ru-RU" sz="4400" b="1" smtClean="0">
              <a:solidFill>
                <a:srgbClr val="336600"/>
              </a:solidFill>
            </a:endParaRP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3987" cy="576262"/>
          </a:xfrm>
        </p:spPr>
        <p:txBody>
          <a:bodyPr anchor="t"/>
          <a:lstStyle/>
          <a:p>
            <a:pPr algn="l" eaLnBrk="1" hangingPunct="1">
              <a:lnSpc>
                <a:spcPct val="90000"/>
              </a:lnSpc>
            </a:pPr>
            <a:r>
              <a:rPr lang="ru-RU" altLang="ru-RU" sz="2400" smtClean="0"/>
              <a:t>              </a:t>
            </a:r>
            <a:r>
              <a:rPr lang="ru-RU" altLang="ru-RU" sz="3200" b="1" smtClean="0">
                <a:solidFill>
                  <a:srgbClr val="336600"/>
                </a:solidFill>
              </a:rPr>
              <a:t>Аттестация</a:t>
            </a:r>
            <a:r>
              <a:rPr lang="ru-RU" altLang="ru-RU" sz="2400" smtClean="0"/>
              <a:t> </a:t>
            </a:r>
            <a:r>
              <a:rPr lang="ru-RU" altLang="ru-RU" sz="3200" b="1" smtClean="0">
                <a:solidFill>
                  <a:srgbClr val="336600"/>
                </a:solidFill>
              </a:rPr>
              <a:t>позволяет : </a:t>
            </a:r>
            <a:br>
              <a:rPr lang="ru-RU" altLang="ru-RU" sz="3200" b="1" smtClean="0">
                <a:solidFill>
                  <a:srgbClr val="336600"/>
                </a:solidFill>
              </a:rPr>
            </a:br>
            <a:r>
              <a:rPr lang="ru-RU" altLang="ru-RU" sz="3200" b="1" smtClean="0">
                <a:solidFill>
                  <a:srgbClr val="336600"/>
                </a:solidFill>
              </a:rPr>
              <a:t> </a:t>
            </a:r>
            <a:br>
              <a:rPr lang="ru-RU" altLang="ru-RU" sz="3200" b="1" smtClean="0">
                <a:solidFill>
                  <a:srgbClr val="336600"/>
                </a:solidFill>
              </a:rPr>
            </a:br>
            <a:r>
              <a:rPr lang="ru-RU" altLang="ru-RU" sz="3200" b="1" smtClean="0">
                <a:solidFill>
                  <a:srgbClr val="336600"/>
                </a:solidFill>
              </a:rPr>
              <a:t/>
            </a:r>
            <a:br>
              <a:rPr lang="ru-RU" altLang="ru-RU" sz="3200" b="1" smtClean="0">
                <a:solidFill>
                  <a:srgbClr val="336600"/>
                </a:solidFill>
              </a:rPr>
            </a:br>
            <a:r>
              <a:rPr lang="ru-RU" altLang="ru-RU" sz="3200" b="1" smtClean="0">
                <a:solidFill>
                  <a:srgbClr val="336600"/>
                </a:solidFill>
              </a:rPr>
              <a:t> - </a:t>
            </a:r>
            <a:r>
              <a:rPr lang="ru-RU" altLang="ru-RU" sz="2400" smtClean="0">
                <a:solidFill>
                  <a:schemeClr val="tx1"/>
                </a:solidFill>
              </a:rPr>
              <a:t>определить внутри организации критерии и показатели оценки</a:t>
            </a:r>
            <a:r>
              <a:rPr lang="ru-RU" altLang="ru-RU" sz="2400" smtClean="0">
                <a:solidFill>
                  <a:srgbClr val="336600"/>
                </a:solidFill>
              </a:rPr>
              <a:t> </a:t>
            </a:r>
            <a:r>
              <a:rPr lang="ru-RU" altLang="ru-RU" sz="2400" smtClean="0">
                <a:solidFill>
                  <a:schemeClr val="tx1"/>
                </a:solidFill>
              </a:rPr>
              <a:t>(на основе нормативных документов и рекомендаций);</a:t>
            </a:r>
            <a:r>
              <a:rPr lang="ru-RU" altLang="ru-RU" sz="2400" smtClean="0">
                <a:solidFill>
                  <a:srgbClr val="336600"/>
                </a:solidFill>
              </a:rPr>
              <a:t/>
            </a:r>
            <a:br>
              <a:rPr lang="ru-RU" altLang="ru-RU" sz="2400" smtClean="0">
                <a:solidFill>
                  <a:srgbClr val="336600"/>
                </a:solidFill>
              </a:rPr>
            </a:br>
            <a:r>
              <a:rPr lang="ru-RU" altLang="ru-RU" sz="3200" b="1" smtClean="0">
                <a:solidFill>
                  <a:srgbClr val="336600"/>
                </a:solidFill>
              </a:rPr>
              <a:t>-</a:t>
            </a:r>
            <a:r>
              <a:rPr lang="ru-RU" altLang="ru-RU" sz="2400" smtClean="0">
                <a:solidFill>
                  <a:schemeClr val="tx1"/>
                </a:solidFill>
              </a:rPr>
              <a:t>определить</a:t>
            </a:r>
            <a:r>
              <a:rPr lang="ru-RU" altLang="ru-RU" sz="2400" smtClean="0">
                <a:solidFill>
                  <a:srgbClr val="336600"/>
                </a:solidFill>
              </a:rPr>
              <a:t> </a:t>
            </a:r>
            <a:r>
              <a:rPr lang="ru-RU" altLang="ru-RU" sz="2400" smtClean="0">
                <a:solidFill>
                  <a:schemeClr val="tx1"/>
                </a:solidFill>
              </a:rPr>
              <a:t>профессиональный</a:t>
            </a:r>
            <a:r>
              <a:rPr lang="ru-RU" altLang="ru-RU" sz="2400" smtClean="0">
                <a:solidFill>
                  <a:srgbClr val="336600"/>
                </a:solidFill>
              </a:rPr>
              <a:t> </a:t>
            </a:r>
            <a:r>
              <a:rPr lang="ru-RU" altLang="ru-RU" sz="2400" smtClean="0">
                <a:solidFill>
                  <a:schemeClr val="tx1"/>
                </a:solidFill>
              </a:rPr>
              <a:t>уровень, результаты педагогической деятельности, уровень деловых и личностных качеств педагога;</a:t>
            </a:r>
            <a:br>
              <a:rPr lang="ru-RU" altLang="ru-RU" sz="2400" smtClean="0">
                <a:solidFill>
                  <a:schemeClr val="tx1"/>
                </a:solidFill>
              </a:rPr>
            </a:br>
            <a:r>
              <a:rPr lang="ru-RU" altLang="ru-RU" sz="2400" smtClean="0">
                <a:solidFill>
                  <a:schemeClr val="tx1"/>
                </a:solidFill>
              </a:rPr>
              <a:t>- создать благоприятную рабочую обстановку в коллективе, </a:t>
            </a:r>
            <a:r>
              <a:rPr lang="ru-RU" altLang="ru-RU" sz="2400" b="1" smtClean="0">
                <a:solidFill>
                  <a:srgbClr val="336600"/>
                </a:solidFill>
              </a:rPr>
              <a:t> </a:t>
            </a:r>
            <a:r>
              <a:rPr lang="ru-RU" altLang="ru-RU" sz="2400" smtClean="0">
                <a:solidFill>
                  <a:schemeClr val="tx1"/>
                </a:solidFill>
              </a:rPr>
              <a:t>атмосферу заинтересованного внимания к достижениям каждого;</a:t>
            </a:r>
            <a:br>
              <a:rPr lang="ru-RU" altLang="ru-RU" sz="2400" smtClean="0">
                <a:solidFill>
                  <a:schemeClr val="tx1"/>
                </a:solidFill>
              </a:rPr>
            </a:br>
            <a:r>
              <a:rPr lang="ru-RU" altLang="ru-RU" sz="2400" smtClean="0">
                <a:solidFill>
                  <a:schemeClr val="tx1"/>
                </a:solidFill>
              </a:rPr>
              <a:t>-  выявить профессиональные затруднения, интересы педагогов; </a:t>
            </a:r>
            <a:br>
              <a:rPr lang="ru-RU" altLang="ru-RU" sz="2400" smtClean="0">
                <a:solidFill>
                  <a:schemeClr val="tx1"/>
                </a:solidFill>
              </a:rPr>
            </a:br>
            <a:endParaRPr lang="ru-RU" altLang="ru-RU" sz="24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720725"/>
          </a:xfrm>
        </p:spPr>
        <p:txBody>
          <a:bodyPr/>
          <a:lstStyle/>
          <a:p>
            <a:r>
              <a:rPr lang="ru-RU" altLang="ru-RU" sz="3200" b="1" smtClean="0">
                <a:solidFill>
                  <a:srgbClr val="336600"/>
                </a:solidFill>
              </a:rPr>
              <a:t>Аттестация</a:t>
            </a:r>
            <a:r>
              <a:rPr lang="ru-RU" altLang="ru-RU" sz="2400" smtClean="0"/>
              <a:t> </a:t>
            </a:r>
            <a:r>
              <a:rPr lang="ru-RU" altLang="ru-RU" sz="3200" b="1" smtClean="0">
                <a:solidFill>
                  <a:srgbClr val="336600"/>
                </a:solidFill>
              </a:rPr>
              <a:t>позволяет : </a:t>
            </a:r>
            <a:br>
              <a:rPr lang="ru-RU" altLang="ru-RU" sz="3200" b="1" smtClean="0">
                <a:solidFill>
                  <a:srgbClr val="336600"/>
                </a:solidFill>
              </a:rPr>
            </a:br>
            <a:endParaRPr lang="be-BY" altLang="ru-RU" sz="3200" b="1" smtClean="0">
              <a:solidFill>
                <a:srgbClr val="3366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84313"/>
            <a:ext cx="7772400" cy="461168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altLang="ru-RU" sz="1800" smtClean="0"/>
              <a:t>     -  </a:t>
            </a:r>
            <a:r>
              <a:rPr lang="ru-RU" altLang="ru-RU" sz="2400" smtClean="0"/>
              <a:t>выявить возможности развития методической работы; </a:t>
            </a:r>
            <a:br>
              <a:rPr lang="ru-RU" altLang="ru-RU" sz="2400" smtClean="0"/>
            </a:br>
            <a:r>
              <a:rPr lang="ru-RU" altLang="ru-RU" sz="2400" smtClean="0"/>
              <a:t>- сделать уровень профессионализма </a:t>
            </a:r>
            <a:br>
              <a:rPr lang="ru-RU" altLang="ru-RU" sz="2400" smtClean="0"/>
            </a:br>
            <a:r>
              <a:rPr lang="ru-RU" altLang="ru-RU" sz="2400" smtClean="0"/>
              <a:t>каждого учителя, проявленным для себя и коллег;</a:t>
            </a:r>
            <a:br>
              <a:rPr lang="ru-RU" altLang="ru-RU" sz="2400" smtClean="0"/>
            </a:br>
            <a:r>
              <a:rPr lang="ru-RU" altLang="ru-RU" sz="1400" smtClean="0"/>
              <a:t> </a:t>
            </a:r>
            <a:r>
              <a:rPr lang="ru-RU" altLang="ru-RU" sz="2400" smtClean="0"/>
              <a:t>- способствовать профессиональному развитию педагогического коллектива; </a:t>
            </a:r>
            <a:br>
              <a:rPr lang="ru-RU" altLang="ru-RU" sz="2400" smtClean="0"/>
            </a:br>
            <a:r>
              <a:rPr lang="ru-RU" altLang="ru-RU" sz="2400" smtClean="0"/>
              <a:t>- наметить перспективы профессионального роста педагога;</a:t>
            </a:r>
            <a:br>
              <a:rPr lang="ru-RU" altLang="ru-RU" sz="2400" smtClean="0"/>
            </a:br>
            <a:r>
              <a:rPr lang="ru-RU" altLang="ru-RU" sz="2400" smtClean="0"/>
              <a:t>- повысить оплату педагогического труда;</a:t>
            </a:r>
            <a:br>
              <a:rPr lang="ru-RU" altLang="ru-RU" sz="2400" smtClean="0"/>
            </a:br>
            <a:r>
              <a:rPr lang="ru-RU" altLang="ru-RU" sz="2400" smtClean="0"/>
              <a:t>-  обоснованно принимать управленческие решения (перевод на другую работу, обучение, зачисление в резерв, поощрения, повышение мотивации сотрудника и т.д.)</a:t>
            </a:r>
            <a:br>
              <a:rPr lang="ru-RU" altLang="ru-RU" sz="2400" smtClean="0"/>
            </a:br>
            <a:endParaRPr lang="be-BY" altLang="ru-RU" sz="2400" smtClean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14313"/>
            <a:ext cx="8172450" cy="838200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336600"/>
                </a:solidFill>
              </a:rPr>
              <a:t>Инструкция об аттестации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285860"/>
            <a:ext cx="8208962" cy="5381625"/>
          </a:xfrm>
        </p:spPr>
        <p:txBody>
          <a:bodyPr/>
          <a:lstStyle/>
          <a:p>
            <a:pPr marL="72000" indent="0" algn="just"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dirty="0" smtClean="0"/>
              <a:t>Аттестация педагогических работников проводиться  на присвоение </a:t>
            </a:r>
            <a:r>
              <a:rPr lang="be-BY" sz="2400" b="1" dirty="0" smtClean="0">
                <a:solidFill>
                  <a:srgbClr val="0070C0"/>
                </a:solidFill>
              </a:rPr>
              <a:t>или подтверждение</a:t>
            </a:r>
            <a:r>
              <a:rPr lang="be-BY" sz="2400" b="1" i="1" dirty="0" smtClean="0">
                <a:solidFill>
                  <a:srgbClr val="0070C0"/>
                </a:solidFill>
              </a:rPr>
              <a:t> </a:t>
            </a:r>
            <a:r>
              <a:rPr lang="ru-RU" sz="2400" b="1" i="1" strike="sngStrike" dirty="0" smtClean="0">
                <a:solidFill>
                  <a:srgbClr val="0070C0"/>
                </a:solidFill>
              </a:rPr>
              <a:t>высшей</a:t>
            </a:r>
            <a:r>
              <a:rPr lang="ru-RU" sz="2400" i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</a:rPr>
              <a:t>квалификационной категории </a:t>
            </a:r>
            <a:r>
              <a:rPr lang="be-BY" sz="2400" b="1" dirty="0" smtClean="0">
                <a:solidFill>
                  <a:srgbClr val="0070C0"/>
                </a:solidFill>
              </a:rPr>
              <a:t>(дальше, если не установлено другое, - аттестация)</a:t>
            </a:r>
            <a:r>
              <a:rPr lang="be-BY" sz="2400" dirty="0" smtClean="0">
                <a:solidFill>
                  <a:srgbClr val="0070C0"/>
                </a:solidFill>
              </a:rPr>
              <a:t>.</a:t>
            </a:r>
          </a:p>
          <a:p>
            <a:pPr marL="72000" indent="0" algn="just" eaLnBrk="1" hangingPunct="1">
              <a:lnSpc>
                <a:spcPct val="80000"/>
              </a:lnSpc>
              <a:buFontTx/>
              <a:buNone/>
              <a:defRPr/>
            </a:pPr>
            <a:r>
              <a:rPr lang="be-BY" sz="2400" b="1" dirty="0" smtClean="0">
                <a:solidFill>
                  <a:srgbClr val="0070C0"/>
                </a:solidFill>
              </a:rPr>
              <a:t>Аттестация проводится на присвоение</a:t>
            </a:r>
            <a:r>
              <a:rPr lang="be-BY" sz="2400" dirty="0" smtClean="0">
                <a:solidFill>
                  <a:srgbClr val="0070C0"/>
                </a:solidFill>
              </a:rPr>
              <a:t> </a:t>
            </a:r>
            <a:r>
              <a:rPr lang="be-BY" sz="2400" b="1" dirty="0" smtClean="0">
                <a:solidFill>
                  <a:srgbClr val="0070C0"/>
                </a:solidFill>
              </a:rPr>
              <a:t>второй, первой, высшей квалификационной категории,</a:t>
            </a:r>
            <a:r>
              <a:rPr lang="be-BY" sz="2400" b="1" dirty="0" smtClean="0"/>
              <a:t> </a:t>
            </a:r>
            <a:r>
              <a:rPr lang="be-BY" sz="2400" b="1" dirty="0" smtClean="0">
                <a:solidFill>
                  <a:srgbClr val="0070C0"/>
                </a:solidFill>
              </a:rPr>
              <a:t>а педагогов учреждений общего среднего образования, кроме того,</a:t>
            </a:r>
            <a:r>
              <a:rPr lang="ru-RU" sz="2400" b="1" dirty="0" smtClean="0">
                <a:solidFill>
                  <a:srgbClr val="0070C0"/>
                </a:solidFill>
              </a:rPr>
              <a:t> </a:t>
            </a:r>
            <a:r>
              <a:rPr lang="be-BY" sz="2400" b="1" dirty="0" smtClean="0">
                <a:solidFill>
                  <a:srgbClr val="0070C0"/>
                </a:solidFill>
              </a:rPr>
              <a:t>– на присвоение и подтверждение квалификационной категории “учитель-методист”.</a:t>
            </a:r>
          </a:p>
          <a:p>
            <a:pPr marL="72000" indent="0" algn="just" eaLnBrk="1" hangingPunct="1">
              <a:spcBef>
                <a:spcPts val="0"/>
              </a:spcBef>
              <a:buFontTx/>
              <a:buNone/>
              <a:defRPr/>
            </a:pPr>
            <a:r>
              <a:rPr lang="be-BY" sz="2400" b="1" dirty="0" smtClean="0">
                <a:solidFill>
                  <a:srgbClr val="0070C0"/>
                </a:solidFill>
              </a:rPr>
              <a:t>Аттестация проводится по инициативе педагогического работника или по инициативе руководителя учреждения образования.</a:t>
            </a:r>
            <a:r>
              <a:rPr lang="ru-RU" sz="2400" dirty="0" smtClean="0"/>
              <a:t> По  инициативе педагогического работника проводится аттестация на присвоение категории.</a:t>
            </a:r>
            <a:endParaRPr lang="be-BY" altLang="ru-RU" sz="2400" b="1" dirty="0" smtClean="0">
              <a:solidFill>
                <a:srgbClr val="0070C0"/>
              </a:solidFill>
            </a:endParaRPr>
          </a:p>
          <a:p>
            <a:pPr marL="72000" algn="just">
              <a:lnSpc>
                <a:spcPct val="80000"/>
              </a:lnSpc>
              <a:buFontTx/>
              <a:buNone/>
              <a:defRPr/>
            </a:pPr>
            <a:r>
              <a:rPr lang="ru-RU" sz="2000" dirty="0" smtClean="0"/>
              <a:t> </a:t>
            </a:r>
            <a:endParaRPr lang="ru-RU" altLang="ru-RU" sz="2400" b="1" dirty="0" smtClean="0"/>
          </a:p>
          <a:p>
            <a:pPr>
              <a:lnSpc>
                <a:spcPct val="80000"/>
              </a:lnSpc>
              <a:buFontTx/>
              <a:buNone/>
              <a:defRPr/>
            </a:pPr>
            <a:endParaRPr lang="ru-RU" altLang="ru-RU" sz="2000" dirty="0" smtClean="0"/>
          </a:p>
          <a:p>
            <a:pPr>
              <a:lnSpc>
                <a:spcPct val="80000"/>
              </a:lnSpc>
              <a:buFontTx/>
              <a:buNone/>
              <a:defRPr/>
            </a:pPr>
            <a:endParaRPr lang="ru-RU" altLang="ru-RU" sz="2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altLang="ru-RU" sz="2000" dirty="0" smtClean="0">
              <a:solidFill>
                <a:srgbClr val="25406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85720" y="1428736"/>
            <a:ext cx="285752" cy="28575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Овал 5"/>
          <p:cNvSpPr/>
          <p:nvPr/>
        </p:nvSpPr>
        <p:spPr>
          <a:xfrm>
            <a:off x="285720" y="4214818"/>
            <a:ext cx="285751" cy="28575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714375" y="214313"/>
            <a:ext cx="7772400" cy="1143000"/>
          </a:xfrm>
        </p:spPr>
        <p:txBody>
          <a:bodyPr/>
          <a:lstStyle/>
          <a:p>
            <a:r>
              <a:rPr lang="ru-RU" altLang="ru-RU" b="1" smtClean="0">
                <a:solidFill>
                  <a:srgbClr val="336600"/>
                </a:solidFill>
              </a:rPr>
              <a:t>Инструкция об аттестации</a:t>
            </a:r>
            <a:endParaRPr lang="ru-RU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9388" algn="just"/>
            <a:r>
              <a:rPr lang="ru-RU" sz="2400" b="1" dirty="0" smtClean="0"/>
              <a:t>По инициативе руководителя </a:t>
            </a:r>
            <a:r>
              <a:rPr lang="ru-RU" sz="2400" b="1" dirty="0" smtClean="0">
                <a:solidFill>
                  <a:srgbClr val="0070C0"/>
                </a:solidFill>
              </a:rPr>
              <a:t>(с согласия педсовета (совета) учреждения образования)</a:t>
            </a:r>
            <a:r>
              <a:rPr lang="be-BY" sz="2400" dirty="0" smtClean="0"/>
              <a:t> </a:t>
            </a:r>
            <a:r>
              <a:rPr lang="be-BY" sz="2400" b="1" dirty="0" smtClean="0"/>
              <a:t>может проводиться </a:t>
            </a:r>
            <a:r>
              <a:rPr lang="ru-RU" sz="2400" b="1" dirty="0" smtClean="0"/>
              <a:t>аттестация на подтверждение категории в отношении работника, который снизил качество своей работы и его деятельность не отвечает установленным требованиям, или педагогического работника, который имеет перерыв  в работе на педагогических должностях более 2 лет.</a:t>
            </a:r>
            <a:endParaRPr lang="ru-RU" sz="2400" dirty="0" smtClean="0"/>
          </a:p>
        </p:txBody>
      </p:sp>
      <p:sp>
        <p:nvSpPr>
          <p:cNvPr id="4" name="Овал 3"/>
          <p:cNvSpPr/>
          <p:nvPr/>
        </p:nvSpPr>
        <p:spPr>
          <a:xfrm>
            <a:off x="714348" y="2143116"/>
            <a:ext cx="285752" cy="31089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642938" y="357188"/>
            <a:ext cx="7772400" cy="747712"/>
          </a:xfrm>
        </p:spPr>
        <p:txBody>
          <a:bodyPr/>
          <a:lstStyle/>
          <a:p>
            <a:r>
              <a:rPr lang="ru-RU" altLang="ru-RU" b="1" dirty="0" smtClean="0">
                <a:solidFill>
                  <a:srgbClr val="336600"/>
                </a:solidFill>
              </a:rPr>
              <a:t>Инструкция об аттестации</a:t>
            </a:r>
            <a:endParaRPr lang="ru-RU" altLang="ru-RU" dirty="0" smtClean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571500" y="1357298"/>
            <a:ext cx="7772400" cy="5095890"/>
          </a:xfrm>
        </p:spPr>
        <p:txBody>
          <a:bodyPr/>
          <a:lstStyle/>
          <a:p>
            <a:pPr algn="just"/>
            <a:r>
              <a:rPr lang="ru-RU" altLang="ru-RU" sz="2500" dirty="0" smtClean="0"/>
              <a:t>Аттестации на подтверждение категорий </a:t>
            </a:r>
            <a:r>
              <a:rPr lang="ru-RU" altLang="ru-RU" sz="2500" b="1" dirty="0" smtClean="0"/>
              <a:t>не подлежат </a:t>
            </a:r>
            <a:r>
              <a:rPr lang="ru-RU" altLang="ru-RU" sz="2500" dirty="0" smtClean="0"/>
              <a:t>беременные женщины и женщины, имеющие детей в возрасте до 5 лет, </a:t>
            </a:r>
            <a:r>
              <a:rPr lang="ru-RU" altLang="ru-RU" sz="2500" b="1" dirty="0" smtClean="0">
                <a:solidFill>
                  <a:schemeClr val="tx2"/>
                </a:solidFill>
              </a:rPr>
              <a:t>члены аттестационных комиссий. Аттестация на подтверждение квалификационной категории является для педагогического работника обязательной.</a:t>
            </a:r>
            <a:endParaRPr lang="ru-RU" altLang="ru-RU" sz="2500" dirty="0" smtClean="0"/>
          </a:p>
          <a:p>
            <a:pPr algn="just"/>
            <a:r>
              <a:rPr lang="ru-RU" altLang="ru-RU" sz="2000" dirty="0" smtClean="0"/>
              <a:t>П. 7. </a:t>
            </a:r>
            <a:r>
              <a:rPr lang="ru-RU" altLang="ru-RU" sz="2000" strike="sngStrike" dirty="0" smtClean="0"/>
              <a:t>В пятилетний срок для аттестации на подтверждение высшей категории и категории «учитель-методист» </a:t>
            </a:r>
            <a:r>
              <a:rPr lang="ru-RU" altLang="ru-RU" sz="2000" b="1" strike="sngStrike" dirty="0" smtClean="0"/>
              <a:t>засчитываются периоды работы на соответствующей должности независимо от места работы и перерывов в работе</a:t>
            </a:r>
            <a:r>
              <a:rPr lang="ru-RU" altLang="ru-RU" sz="2000" strike="sngStrike" dirty="0" smtClean="0"/>
              <a:t>, за исключением  периодов нахождения женщины в отпуске по беременности и родам, а также периоды нахождения работника в отпуске по уходу за ребенком до 3 лет.</a:t>
            </a: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71500" y="357188"/>
            <a:ext cx="7772400" cy="819150"/>
          </a:xfrm>
        </p:spPr>
        <p:txBody>
          <a:bodyPr/>
          <a:lstStyle/>
          <a:p>
            <a:r>
              <a:rPr lang="ru-RU" altLang="ru-RU" b="1" smtClean="0">
                <a:solidFill>
                  <a:srgbClr val="336600"/>
                </a:solidFill>
              </a:rPr>
              <a:t>Инструкция об аттестации</a:t>
            </a:r>
            <a:endParaRPr lang="ru-RU" altLang="ru-RU" smtClean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685800" y="1357313"/>
            <a:ext cx="7772400" cy="5072062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sz="2800" dirty="0" smtClean="0"/>
              <a:t>Аттестация проводится по </a:t>
            </a:r>
            <a:r>
              <a:rPr lang="ru-RU" sz="2800" b="1" dirty="0" smtClean="0"/>
              <a:t>каждой</a:t>
            </a:r>
            <a:r>
              <a:rPr lang="ru-RU" sz="2800" dirty="0" smtClean="0"/>
              <a:t> </a:t>
            </a:r>
            <a:r>
              <a:rPr lang="ru-RU" sz="2800" b="1" dirty="0" smtClean="0"/>
              <a:t>должности последовательно</a:t>
            </a:r>
            <a:r>
              <a:rPr lang="ru-RU" sz="2800" dirty="0" smtClean="0"/>
              <a:t>, кроме случаев, предусмотренных п. 19. и п. 20, 20 ', а также аттестованных до 1996 г.</a:t>
            </a:r>
          </a:p>
          <a:p>
            <a:pPr marL="0" indent="0">
              <a:buFontTx/>
              <a:buNone/>
            </a:pPr>
            <a:endParaRPr lang="ru-RU" sz="2800" b="1" dirty="0" smtClean="0">
              <a:solidFill>
                <a:schemeClr val="tx2"/>
              </a:solidFill>
            </a:endParaRPr>
          </a:p>
          <a:p>
            <a:pPr marL="0" indent="0">
              <a:buFontTx/>
              <a:buNone/>
            </a:pPr>
            <a:r>
              <a:rPr lang="ru-RU" sz="2800" dirty="0" smtClean="0"/>
              <a:t>Для проведения аттестации в учреждении образования (если позволяет численность) создаётся аттестационная комиссия </a:t>
            </a:r>
            <a:endParaRPr lang="ru-RU" sz="2400" dirty="0" smtClean="0"/>
          </a:p>
          <a:p>
            <a:pPr marL="0" indent="0">
              <a:buFontTx/>
              <a:buNone/>
            </a:pPr>
            <a:endParaRPr lang="ru-RU" dirty="0" smtClean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772400" cy="719137"/>
          </a:xfrm>
        </p:spPr>
        <p:txBody>
          <a:bodyPr/>
          <a:lstStyle/>
          <a:p>
            <a:r>
              <a:rPr lang="ru-RU" altLang="ru-RU" sz="4000" b="1" smtClean="0">
                <a:solidFill>
                  <a:srgbClr val="336600"/>
                </a:solidFill>
              </a:rPr>
              <a:t>Инструкция об аттестации: </a:t>
            </a:r>
            <a:endParaRPr lang="be-BY" altLang="ru-RU" sz="4000" b="1" smtClean="0">
              <a:solidFill>
                <a:srgbClr val="336600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07375" cy="4824412"/>
          </a:xfrm>
        </p:spPr>
        <p:txBody>
          <a:bodyPr/>
          <a:lstStyle/>
          <a:p>
            <a:pPr marL="88900" indent="0">
              <a:lnSpc>
                <a:spcPct val="80000"/>
              </a:lnSpc>
              <a:buFontTx/>
              <a:buNone/>
            </a:pPr>
            <a:r>
              <a:rPr lang="ru-RU" altLang="ru-RU" sz="2400" dirty="0" smtClean="0"/>
              <a:t>Избранными в аттестационную комиссию могут быть педагогические работники (не менее 5 человек) </a:t>
            </a:r>
            <a:r>
              <a:rPr lang="ru-RU" altLang="ru-RU" sz="2400" b="1" dirty="0" smtClean="0"/>
              <a:t>первой, высшей категории и категории «учитель-методист»(п.14). </a:t>
            </a:r>
            <a:r>
              <a:rPr lang="ru-RU" altLang="ru-RU" sz="2400" dirty="0" smtClean="0"/>
              <a:t> На собрании присутствует </a:t>
            </a:r>
            <a:r>
              <a:rPr lang="ru-RU" altLang="ru-RU" sz="2400" b="1" dirty="0" smtClean="0"/>
              <a:t>более половины педагогических работников</a:t>
            </a:r>
            <a:r>
              <a:rPr lang="ru-RU" altLang="ru-RU" sz="2400" dirty="0" smtClean="0"/>
              <a:t>. </a:t>
            </a:r>
            <a:r>
              <a:rPr lang="ru-RU" altLang="ru-RU" sz="2400" i="1" dirty="0" smtClean="0"/>
              <a:t>Избранными считаются работники, за которых проголосовало более 50% от числа участников собрания.</a:t>
            </a:r>
            <a:r>
              <a:rPr lang="ru-RU" altLang="ru-RU" sz="2400" dirty="0" smtClean="0"/>
              <a:t> В состав комиссии </a:t>
            </a:r>
            <a:r>
              <a:rPr lang="ru-RU" altLang="ru-RU" sz="2400" b="1" dirty="0" smtClean="0"/>
              <a:t>входит</a:t>
            </a:r>
            <a:r>
              <a:rPr lang="ru-RU" altLang="ru-RU" sz="2400" dirty="0" smtClean="0"/>
              <a:t> </a:t>
            </a:r>
            <a:r>
              <a:rPr lang="ru-RU" altLang="ru-RU" sz="2400" b="1" dirty="0" smtClean="0"/>
              <a:t>руководитель </a:t>
            </a:r>
            <a:r>
              <a:rPr lang="ru-RU" altLang="ru-RU" sz="2400" dirty="0" smtClean="0"/>
              <a:t>или по его решению </a:t>
            </a:r>
            <a:r>
              <a:rPr lang="ru-RU" altLang="ru-RU" sz="2400" b="1" dirty="0" smtClean="0"/>
              <a:t>уполномоченный им член коллектива</a:t>
            </a:r>
            <a:r>
              <a:rPr lang="ru-RU" altLang="ru-RU" sz="2400" dirty="0" smtClean="0"/>
              <a:t>, а также представитель профсоюзного комитета (делегируется, о чем свидетельствует выписка из протокола профсоюзного комитета)). </a:t>
            </a:r>
          </a:p>
          <a:p>
            <a:pPr marL="88900" indent="0">
              <a:lnSpc>
                <a:spcPct val="80000"/>
              </a:lnSpc>
              <a:buFontTx/>
              <a:buNone/>
            </a:pPr>
            <a:r>
              <a:rPr lang="ru-RU" altLang="ru-RU" sz="2400" dirty="0" smtClean="0"/>
              <a:t>Присвоение и подтверждение категории </a:t>
            </a:r>
            <a:r>
              <a:rPr lang="ru-RU" altLang="ru-RU" sz="2400" b="1" dirty="0" smtClean="0"/>
              <a:t>«учитель-методист»</a:t>
            </a:r>
            <a:r>
              <a:rPr lang="ru-RU" altLang="ru-RU" sz="2400" dirty="0" smtClean="0"/>
              <a:t> осуществляет </a:t>
            </a:r>
            <a:r>
              <a:rPr lang="ru-RU" altLang="ru-RU" sz="2400" b="1" dirty="0" smtClean="0"/>
              <a:t>аттестационная комиссия управления образования.  </a:t>
            </a:r>
          </a:p>
          <a:p>
            <a:pPr marL="88900" indent="0">
              <a:lnSpc>
                <a:spcPct val="80000"/>
              </a:lnSpc>
              <a:buFontTx/>
              <a:buNone/>
            </a:pPr>
            <a:endParaRPr lang="ru-RU" altLang="ru-RU" sz="2400" b="1" dirty="0" smtClean="0"/>
          </a:p>
          <a:p>
            <a:pPr marL="88900" indent="0">
              <a:lnSpc>
                <a:spcPct val="80000"/>
              </a:lnSpc>
              <a:buFontTx/>
              <a:buNone/>
            </a:pPr>
            <a:endParaRPr lang="ru-RU" altLang="ru-RU" sz="2400" b="1" dirty="0" smtClean="0"/>
          </a:p>
        </p:txBody>
      </p:sp>
      <p:sp>
        <p:nvSpPr>
          <p:cNvPr id="8" name="Овал 7"/>
          <p:cNvSpPr/>
          <p:nvPr/>
        </p:nvSpPr>
        <p:spPr>
          <a:xfrm>
            <a:off x="60295" y="1520828"/>
            <a:ext cx="285752" cy="285751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576262"/>
          </a:xfrm>
        </p:spPr>
        <p:txBody>
          <a:bodyPr/>
          <a:lstStyle/>
          <a:p>
            <a:r>
              <a:rPr lang="ru-RU" altLang="ru-RU" sz="4000" b="1" smtClean="0">
                <a:solidFill>
                  <a:srgbClr val="336600"/>
                </a:solidFill>
              </a:rPr>
              <a:t>Инструкция об аттестации:</a:t>
            </a:r>
            <a:endParaRPr lang="be-BY" altLang="ru-RU" sz="4000" b="1" smtClean="0">
              <a:solidFill>
                <a:srgbClr val="3366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142984"/>
            <a:ext cx="8143932" cy="5500726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ru-RU" sz="2400" dirty="0" smtClean="0"/>
              <a:t>В состав комиссии не входят работники, которые планируют проходить аттестацию на получение категории (</a:t>
            </a:r>
            <a:r>
              <a:rPr lang="ru-RU" sz="2400" strike="sngStrike" dirty="0" smtClean="0"/>
              <a:t>подлежат обязательной аттестации</a:t>
            </a:r>
            <a:r>
              <a:rPr lang="ru-RU" sz="2400" dirty="0" smtClean="0"/>
              <a:t>) в период её деятельности. </a:t>
            </a:r>
            <a:r>
              <a:rPr lang="ru-RU" sz="2400" b="1" dirty="0" smtClean="0"/>
              <a:t>Аттестационная комиссия </a:t>
            </a:r>
            <a:r>
              <a:rPr lang="ru-RU" sz="2400" dirty="0" smtClean="0"/>
              <a:t>выбирает председателя, заместителя председателя, секретаря из числа членов АК.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ru-RU" sz="2400" dirty="0" smtClean="0"/>
              <a:t>Приказ руководителя о составе АК доводится </a:t>
            </a:r>
            <a:r>
              <a:rPr lang="ru-RU" sz="2400" b="1" dirty="0" smtClean="0"/>
              <a:t>до сведения работников до 1 октября.</a:t>
            </a:r>
            <a:r>
              <a:rPr lang="ru-RU" sz="2400" dirty="0" smtClean="0"/>
              <a:t> Срок полномочий АК  - один год </a:t>
            </a:r>
            <a:r>
              <a:rPr lang="ru-RU" sz="2400" b="1" dirty="0" smtClean="0"/>
              <a:t>от даты оформления приказа о её создании</a:t>
            </a:r>
            <a:r>
              <a:rPr lang="ru-RU" sz="2400" dirty="0" smtClean="0"/>
              <a:t>.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ru-RU" sz="2400" dirty="0" smtClean="0"/>
              <a:t>п. 15. Полномочия аттестационной комиссии управления образования.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ru-RU" altLang="ru-RU" sz="2400" dirty="0" smtClean="0"/>
              <a:t>Педагогический работник, который претендует на присвоение квалификационной категории </a:t>
            </a:r>
            <a:r>
              <a:rPr lang="ru-RU" altLang="ru-RU" sz="2400" b="1" dirty="0" smtClean="0"/>
              <a:t>подает заявление в аттестационную комиссию </a:t>
            </a:r>
            <a:r>
              <a:rPr lang="ru-RU" altLang="ru-RU" sz="2400" b="1" strike="sngStrike" dirty="0" smtClean="0"/>
              <a:t>до 31 марта</a:t>
            </a:r>
            <a:r>
              <a:rPr lang="ru-RU" altLang="ru-RU" sz="2400" strike="sngStrike" dirty="0" smtClean="0"/>
              <a:t> текущего учебного года</a:t>
            </a:r>
            <a:r>
              <a:rPr lang="ru-RU" altLang="ru-RU" sz="2800" dirty="0" smtClean="0"/>
              <a:t>.</a:t>
            </a:r>
            <a:endParaRPr lang="ru-RU" sz="2400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dirty="0" smtClean="0">
              <a:solidFill>
                <a:srgbClr val="254061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be-BY" dirty="0" smtClean="0"/>
          </a:p>
        </p:txBody>
      </p:sp>
      <p:sp>
        <p:nvSpPr>
          <p:cNvPr id="8" name="Овал 7"/>
          <p:cNvSpPr/>
          <p:nvPr/>
        </p:nvSpPr>
        <p:spPr>
          <a:xfrm>
            <a:off x="357158" y="3786190"/>
            <a:ext cx="285752" cy="28575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Овал 7"/>
          <p:cNvSpPr/>
          <p:nvPr/>
        </p:nvSpPr>
        <p:spPr>
          <a:xfrm>
            <a:off x="357158" y="1714488"/>
            <a:ext cx="285752" cy="28575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28596" y="5072074"/>
            <a:ext cx="285752" cy="28575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7918450" cy="981075"/>
          </a:xfrm>
        </p:spPr>
        <p:txBody>
          <a:bodyPr/>
          <a:lstStyle/>
          <a:p>
            <a:r>
              <a:rPr lang="ru-RU" altLang="ru-RU" b="1" smtClean="0">
                <a:solidFill>
                  <a:srgbClr val="336600"/>
                </a:solidFill>
              </a:rPr>
              <a:t>Инструкция об аттестации</a:t>
            </a:r>
            <a:endParaRPr lang="be-BY" altLang="ru-RU" u="sng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785794"/>
            <a:ext cx="8286808" cy="5857916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altLang="ru-RU" sz="2800" b="1" u="sng" dirty="0" smtClean="0"/>
              <a:t>Обязательными условиями допуска к аттестации на присвоение категории(п. 18) являются</a:t>
            </a:r>
            <a:r>
              <a:rPr lang="ru-RU" altLang="ru-RU" sz="2800" u="sng" dirty="0" smtClean="0"/>
              <a:t>:</a:t>
            </a:r>
            <a:endParaRPr lang="ru-RU" altLang="ru-RU" sz="2800" dirty="0" smtClean="0"/>
          </a:p>
          <a:p>
            <a:pPr>
              <a:buFontTx/>
              <a:buNone/>
            </a:pPr>
            <a:r>
              <a:rPr lang="ru-RU" altLang="ru-RU" dirty="0" smtClean="0"/>
              <a:t> - </a:t>
            </a:r>
            <a:r>
              <a:rPr lang="ru-RU" altLang="ru-RU" sz="2400" dirty="0" smtClean="0"/>
              <a:t>Соответствие образования квалификационному справочнику;</a:t>
            </a:r>
          </a:p>
          <a:p>
            <a:pPr>
              <a:buFontTx/>
              <a:buChar char="-"/>
            </a:pPr>
            <a:r>
              <a:rPr lang="ru-RU" altLang="ru-RU" sz="2400" dirty="0" smtClean="0"/>
              <a:t>Наличие стажа работы согласно Инструкции, кроме части </a:t>
            </a:r>
            <a:r>
              <a:rPr lang="ru-RU" altLang="ru-RU" sz="2400" b="1" dirty="0" smtClean="0">
                <a:solidFill>
                  <a:schemeClr val="tx2"/>
                </a:solidFill>
              </a:rPr>
              <a:t>3 – 5 и 7 п. 19</a:t>
            </a:r>
            <a:r>
              <a:rPr lang="ru-RU" altLang="ru-RU" sz="2400" dirty="0" smtClean="0"/>
              <a:t>, пп.20 и 20¹) </a:t>
            </a:r>
            <a:r>
              <a:rPr lang="ru-RU" altLang="ru-RU" sz="2400" b="1" dirty="0" smtClean="0">
                <a:solidFill>
                  <a:schemeClr val="tx2"/>
                </a:solidFill>
              </a:rPr>
              <a:t>в соответствии с ч.1,2 и 6 п.19</a:t>
            </a:r>
            <a:r>
              <a:rPr lang="ru-RU" altLang="ru-RU" sz="2400" dirty="0" smtClean="0"/>
              <a:t>);</a:t>
            </a:r>
          </a:p>
          <a:p>
            <a:pPr>
              <a:buFontTx/>
              <a:buChar char="-"/>
            </a:pPr>
            <a:r>
              <a:rPr lang="ru-RU" altLang="ru-RU" sz="2400" dirty="0" smtClean="0"/>
              <a:t>Освоение образовательной программы повышения квалификации, </a:t>
            </a:r>
            <a:r>
              <a:rPr lang="ru-RU" altLang="ru-RU" sz="2400" b="1" dirty="0" smtClean="0">
                <a:solidFill>
                  <a:schemeClr val="tx2"/>
                </a:solidFill>
              </a:rPr>
              <a:t>кроме случаев , предусмотренных ч.3 – 6 п.19)</a:t>
            </a:r>
          </a:p>
          <a:p>
            <a:pPr>
              <a:buFontTx/>
              <a:buChar char="-"/>
            </a:pPr>
            <a:r>
              <a:rPr lang="ru-RU" altLang="ru-RU" sz="2400" dirty="0" smtClean="0"/>
              <a:t>Для категории «учитель-методист» наличие авторской методики или обобщенного опыта, публикаций, распространение опыта.</a:t>
            </a:r>
            <a:endParaRPr lang="be-BY" altLang="ru-RU" sz="2400" dirty="0" smtClean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7772400" cy="792162"/>
          </a:xfrm>
        </p:spPr>
        <p:txBody>
          <a:bodyPr/>
          <a:lstStyle/>
          <a:p>
            <a:r>
              <a:rPr lang="ru-RU" altLang="ru-RU" b="1" smtClean="0">
                <a:solidFill>
                  <a:srgbClr val="336600"/>
                </a:solidFill>
              </a:rPr>
              <a:t>Инструкция об аттестации</a:t>
            </a:r>
            <a:endParaRPr lang="be-BY" altLang="ru-RU" b="1" smtClean="0">
              <a:solidFill>
                <a:srgbClr val="3366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85875"/>
            <a:ext cx="7772400" cy="5143521"/>
          </a:xfrm>
        </p:spPr>
        <p:txBody>
          <a:bodyPr/>
          <a:lstStyle/>
          <a:p>
            <a:pPr marL="36000" algn="just">
              <a:spcBef>
                <a:spcPts val="0"/>
              </a:spcBef>
              <a:defRPr/>
            </a:pPr>
            <a:r>
              <a:rPr lang="ru-RU" altLang="ru-RU" dirty="0" smtClean="0"/>
              <a:t>п. 19 – </a:t>
            </a:r>
            <a:r>
              <a:rPr lang="ru-RU" altLang="ru-RU" sz="2500" dirty="0" smtClean="0"/>
              <a:t>на присвоение второй и </a:t>
            </a:r>
            <a:r>
              <a:rPr lang="ru-RU" altLang="ru-RU" sz="2500" b="1" dirty="0" smtClean="0"/>
              <a:t>первой  категории могут претендовать</a:t>
            </a:r>
            <a:r>
              <a:rPr lang="ru-RU" altLang="ru-RU" sz="2500" dirty="0" smtClean="0"/>
              <a:t> педагоги, имеющие стаж в должности, по которой аттестуются, </a:t>
            </a:r>
            <a:r>
              <a:rPr lang="ru-RU" altLang="ru-RU" sz="2500" b="1" dirty="0" smtClean="0"/>
              <a:t>2</a:t>
            </a:r>
            <a:r>
              <a:rPr lang="ru-RU" altLang="ru-RU" sz="2500" dirty="0" smtClean="0"/>
              <a:t> года, высшей и «учитель-методист»  - </a:t>
            </a:r>
            <a:r>
              <a:rPr lang="ru-RU" altLang="ru-RU" sz="2500" b="1" dirty="0" smtClean="0"/>
              <a:t>3 года со дня присвоения </a:t>
            </a:r>
            <a:r>
              <a:rPr lang="ru-RU" altLang="ru-RU" sz="2500" dirty="0" smtClean="0"/>
              <a:t>предыдущей категории (мастера производственного обучения в соответствии с квалификационным справочником).</a:t>
            </a:r>
          </a:p>
          <a:p>
            <a:pPr marL="36000" algn="just">
              <a:spcBef>
                <a:spcPts val="0"/>
              </a:spcBef>
              <a:buFontTx/>
              <a:buNone/>
              <a:defRPr/>
            </a:pPr>
            <a:r>
              <a:rPr lang="ru-RU" altLang="ru-RU" sz="2500" dirty="0" smtClean="0"/>
              <a:t>    Педагоги, имеющие </a:t>
            </a:r>
            <a:r>
              <a:rPr lang="ru-RU" altLang="ru-RU" sz="2500" b="1" dirty="0" smtClean="0">
                <a:solidFill>
                  <a:schemeClr val="tx2"/>
                </a:solidFill>
              </a:rPr>
              <a:t>диплом о среднем специальном образовании с отличием</a:t>
            </a:r>
            <a:r>
              <a:rPr lang="ru-RU" altLang="ru-RU" sz="2500" b="1" dirty="0" smtClean="0"/>
              <a:t>,   высшем образовании с отличием, </a:t>
            </a:r>
            <a:r>
              <a:rPr lang="ru-RU" altLang="ru-RU" sz="2500" dirty="0" smtClean="0"/>
              <a:t>диплом магистра или исследователя, допускаются к аттестации на </a:t>
            </a:r>
            <a:r>
              <a:rPr lang="ru-RU" altLang="ru-RU" sz="2500" b="1" dirty="0" smtClean="0"/>
              <a:t>вторую категорию </a:t>
            </a:r>
            <a:r>
              <a:rPr lang="ru-RU" altLang="ru-RU" sz="2500" strike="sngStrike" dirty="0" smtClean="0"/>
              <a:t>со стажем работы в должности </a:t>
            </a:r>
            <a:r>
              <a:rPr lang="ru-RU" altLang="ru-RU" sz="2500" b="1" strike="sngStrike" dirty="0" smtClean="0"/>
              <a:t>1 год</a:t>
            </a:r>
            <a:r>
              <a:rPr lang="ru-RU" altLang="ru-RU" sz="2500" dirty="0" smtClean="0"/>
              <a:t> </a:t>
            </a:r>
            <a:r>
              <a:rPr lang="ru-RU" altLang="ru-RU" sz="2500" b="1" dirty="0" smtClean="0">
                <a:solidFill>
                  <a:schemeClr val="tx2"/>
                </a:solidFill>
              </a:rPr>
              <a:t>без учета стажа работы по должности.</a:t>
            </a:r>
          </a:p>
          <a:p>
            <a:pPr>
              <a:buFontTx/>
              <a:buNone/>
              <a:defRPr/>
            </a:pPr>
            <a:endParaRPr lang="be-BY" altLang="ru-RU" dirty="0" smtClean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73025"/>
          </a:xfrm>
        </p:spPr>
        <p:txBody>
          <a:bodyPr/>
          <a:lstStyle/>
          <a:p>
            <a:endParaRPr lang="be-BY" altLang="ru-RU" sz="40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84313"/>
            <a:ext cx="7772400" cy="4611687"/>
          </a:xfrm>
        </p:spPr>
        <p:txBody>
          <a:bodyPr/>
          <a:lstStyle/>
          <a:p>
            <a:r>
              <a:rPr lang="ru-RU" altLang="ru-RU" sz="2800" smtClean="0"/>
              <a:t>Аттестация – это изучение и оценка профессионального уровня, деловых и личностных качеств, результатов педагогической деятельности по формированию знаний, умений, навыков, интеллектуального, морального, творческого и физического развития учащихся. Она является важным этапом заключительной оценки деятельности педагога за определенный период времени.</a:t>
            </a:r>
            <a:endParaRPr lang="be-BY" altLang="ru-RU" sz="2800" smtClean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642938" y="214313"/>
            <a:ext cx="7772400" cy="857250"/>
          </a:xfrm>
        </p:spPr>
        <p:txBody>
          <a:bodyPr/>
          <a:lstStyle/>
          <a:p>
            <a:r>
              <a:rPr lang="ru-RU" altLang="ru-RU" b="1" dirty="0" smtClean="0">
                <a:solidFill>
                  <a:srgbClr val="336600"/>
                </a:solidFill>
              </a:rPr>
              <a:t>Инструкция об аттестации</a:t>
            </a:r>
            <a:endParaRPr lang="ru-RU" altLang="ru-RU" dirty="0" smtClean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684213" y="1196975"/>
            <a:ext cx="7772400" cy="5111750"/>
          </a:xfrm>
        </p:spPr>
        <p:txBody>
          <a:bodyPr/>
          <a:lstStyle/>
          <a:p>
            <a:pPr marL="0">
              <a:spcBef>
                <a:spcPct val="0"/>
              </a:spcBef>
              <a:buFontTx/>
              <a:buNone/>
            </a:pPr>
            <a:r>
              <a:rPr lang="ru-RU" altLang="ru-RU" sz="2500" b="1" dirty="0" smtClean="0"/>
              <a:t>Ученая степень и (или) ученое звание </a:t>
            </a:r>
            <a:r>
              <a:rPr lang="ru-RU" altLang="ru-RU" sz="2500" dirty="0" smtClean="0"/>
              <a:t>дают право претендовать на аттестацию на присвоение </a:t>
            </a:r>
            <a:r>
              <a:rPr lang="ru-RU" altLang="ru-RU" sz="2500" b="1" dirty="0" smtClean="0"/>
              <a:t>первой категории </a:t>
            </a:r>
            <a:r>
              <a:rPr lang="ru-RU" altLang="ru-RU" sz="2500" dirty="0" smtClean="0"/>
              <a:t>со стажем работы </a:t>
            </a:r>
            <a:r>
              <a:rPr lang="ru-RU" altLang="ru-RU" sz="2500" b="1" dirty="0" smtClean="0"/>
              <a:t>1 год </a:t>
            </a:r>
            <a:r>
              <a:rPr lang="ru-RU" altLang="ru-RU" sz="2500" dirty="0" smtClean="0"/>
              <a:t>(</a:t>
            </a:r>
            <a:r>
              <a:rPr lang="ru-RU" altLang="ru-RU" sz="2500" b="1" dirty="0" smtClean="0"/>
              <a:t>без получения второй категории</a:t>
            </a:r>
            <a:r>
              <a:rPr lang="ru-RU" altLang="ru-RU" sz="2500" dirty="0" smtClean="0"/>
              <a:t>), а </a:t>
            </a:r>
            <a:r>
              <a:rPr lang="ru-RU" altLang="ru-RU" sz="2500" b="1" dirty="0" smtClean="0"/>
              <a:t>высшей </a:t>
            </a:r>
            <a:r>
              <a:rPr lang="ru-RU" altLang="ru-RU" sz="2500" dirty="0" smtClean="0"/>
              <a:t>категории – </a:t>
            </a:r>
            <a:r>
              <a:rPr lang="ru-RU" altLang="ru-RU" sz="2500" b="1" dirty="0" smtClean="0"/>
              <a:t>1 год </a:t>
            </a:r>
            <a:r>
              <a:rPr lang="ru-RU" altLang="ru-RU" sz="2500" dirty="0" smtClean="0"/>
              <a:t>со дня присвоения первой категории.</a:t>
            </a:r>
          </a:p>
          <a:p>
            <a:pPr marL="0">
              <a:spcBef>
                <a:spcPct val="0"/>
              </a:spcBef>
              <a:buFontTx/>
              <a:buNone/>
            </a:pPr>
            <a:r>
              <a:rPr lang="ru-RU" altLang="ru-RU" sz="2500" dirty="0" smtClean="0"/>
              <a:t>Педагоги из числа профессорско-преподавательского</a:t>
            </a:r>
          </a:p>
          <a:p>
            <a:pPr marL="0">
              <a:spcBef>
                <a:spcPct val="0"/>
              </a:spcBef>
              <a:buFontTx/>
              <a:buNone/>
            </a:pPr>
            <a:r>
              <a:rPr lang="ru-RU" altLang="ru-RU" sz="2500" dirty="0" smtClean="0"/>
              <a:t>состава (стаж не менее 2 лет) – аттестуются на 2 категорию, без учета стажа работы. При стаже не менее </a:t>
            </a:r>
            <a:r>
              <a:rPr lang="ru-RU" altLang="ru-RU" sz="2500" b="1" dirty="0" smtClean="0"/>
              <a:t>4 лет  - </a:t>
            </a:r>
            <a:r>
              <a:rPr lang="ru-RU" altLang="ru-RU" sz="2500" dirty="0" smtClean="0"/>
              <a:t>допускаются к аттестации на присвоение 1 категории без учета стажа работы по должности.</a:t>
            </a:r>
          </a:p>
          <a:p>
            <a:pPr marL="0">
              <a:spcBef>
                <a:spcPct val="0"/>
              </a:spcBef>
              <a:buFontTx/>
              <a:buNone/>
            </a:pPr>
            <a:r>
              <a:rPr lang="ru-RU" altLang="ru-RU" sz="2500" dirty="0" smtClean="0"/>
              <a:t>В стаж работы </a:t>
            </a:r>
            <a:r>
              <a:rPr lang="ru-RU" altLang="ru-RU" sz="2500" b="1" dirty="0" smtClean="0"/>
              <a:t>не включается период нахождения </a:t>
            </a:r>
            <a:r>
              <a:rPr lang="ru-RU" altLang="ru-RU" sz="2500" dirty="0" smtClean="0"/>
              <a:t>педагогического работника </a:t>
            </a:r>
            <a:r>
              <a:rPr lang="ru-RU" altLang="ru-RU" sz="2500" b="1" dirty="0" smtClean="0"/>
              <a:t>в отпуске по уходу за ребенком до 3 лет.</a:t>
            </a: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28604"/>
            <a:ext cx="7772400" cy="714380"/>
          </a:xfrm>
        </p:spPr>
        <p:txBody>
          <a:bodyPr/>
          <a:lstStyle/>
          <a:p>
            <a:r>
              <a:rPr lang="ru-RU" altLang="ru-RU" b="1" dirty="0" smtClean="0">
                <a:solidFill>
                  <a:srgbClr val="336600"/>
                </a:solidFill>
              </a:rPr>
              <a:t>Инструкция об аттестации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358246" cy="4881578"/>
          </a:xfrm>
        </p:spPr>
        <p:txBody>
          <a:bodyPr/>
          <a:lstStyle/>
          <a:p>
            <a:pPr marL="180000" algn="just"/>
            <a:r>
              <a:rPr lang="ru-RU" sz="2800" b="1" dirty="0" smtClean="0">
                <a:solidFill>
                  <a:schemeClr val="tx2"/>
                </a:solidFill>
              </a:rPr>
              <a:t>Педагогические работники, которым квалификационная категория присвоена в иностранных государствах, допускаются к аттестации на присвоение той же квалификационной категории без учета стажа работы по должности, по которой они проходят аттестацию (п.19)</a:t>
            </a:r>
          </a:p>
          <a:p>
            <a:pPr marL="180000" algn="just"/>
            <a:r>
              <a:rPr lang="ru-RU" sz="2800" b="1" dirty="0" smtClean="0"/>
              <a:t>В стаж работы не включаются периоды нахождения педагогического работника в отпуске по уходу на ребенком до достижения им возраста 3 лет.</a:t>
            </a:r>
            <a:endParaRPr lang="ru-RU" sz="2800" b="1" dirty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685800" y="357188"/>
            <a:ext cx="7772400" cy="785812"/>
          </a:xfrm>
        </p:spPr>
        <p:txBody>
          <a:bodyPr/>
          <a:lstStyle/>
          <a:p>
            <a:r>
              <a:rPr lang="ru-RU" altLang="ru-RU" b="1" smtClean="0">
                <a:solidFill>
                  <a:srgbClr val="336600"/>
                </a:solidFill>
              </a:rPr>
              <a:t>Инструкция об аттестации</a:t>
            </a:r>
            <a:endParaRPr lang="ru-RU" altLang="ru-RU" smtClean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685800" y="1500188"/>
            <a:ext cx="7772400" cy="4595812"/>
          </a:xfrm>
        </p:spPr>
        <p:txBody>
          <a:bodyPr/>
          <a:lstStyle/>
          <a:p>
            <a:pPr marL="0" algn="just">
              <a:spcBef>
                <a:spcPts val="0"/>
              </a:spcBef>
              <a:defRPr/>
            </a:pPr>
            <a:r>
              <a:rPr lang="ru-RU" altLang="ru-RU" sz="2500" dirty="0" smtClean="0"/>
              <a:t>п. 20 – о праве педагогического работника </a:t>
            </a:r>
            <a:r>
              <a:rPr lang="ru-RU" altLang="ru-RU" sz="2500" b="1" dirty="0" smtClean="0"/>
              <a:t>претендовать на ранее </a:t>
            </a:r>
            <a:r>
              <a:rPr lang="ru-RU" altLang="ru-RU" sz="2500" dirty="0" smtClean="0"/>
              <a:t>присвоенную категорию </a:t>
            </a:r>
            <a:r>
              <a:rPr lang="ru-RU" altLang="ru-RU" sz="2500" b="1" dirty="0" smtClean="0"/>
              <a:t>независимо от стажа работы </a:t>
            </a:r>
            <a:r>
              <a:rPr lang="ru-RU" altLang="ru-RU" sz="2500" dirty="0" smtClean="0"/>
              <a:t>и </a:t>
            </a:r>
            <a:r>
              <a:rPr lang="ru-RU" altLang="ru-RU" sz="2500" b="1" dirty="0" smtClean="0"/>
              <a:t>без сдачи квалификационного экзамена на высшую категорию (</a:t>
            </a:r>
            <a:r>
              <a:rPr lang="ru-RU" altLang="ru-RU" sz="2500" b="1" strike="sngStrike" dirty="0" smtClean="0"/>
              <a:t>только по одной должности</a:t>
            </a:r>
            <a:r>
              <a:rPr lang="ru-RU" altLang="ru-RU" sz="2500" b="1" dirty="0" smtClean="0"/>
              <a:t>).</a:t>
            </a:r>
            <a:r>
              <a:rPr lang="ru-RU" altLang="ru-RU" sz="2500" dirty="0" smtClean="0"/>
              <a:t> </a:t>
            </a:r>
          </a:p>
          <a:p>
            <a:pPr marL="0" algn="just">
              <a:spcBef>
                <a:spcPts val="0"/>
              </a:spcBef>
              <a:defRPr/>
            </a:pPr>
            <a:r>
              <a:rPr lang="ru-RU" altLang="ru-RU" sz="2500" dirty="0" smtClean="0"/>
              <a:t>Право претендовать на получение той же категории, которая была присвоена ранее, независимо от стажа работы и без квалификационного экзамена, если речь идет о высшей категории, </a:t>
            </a:r>
            <a:r>
              <a:rPr lang="ru-RU" altLang="ru-RU" sz="2500" b="1" dirty="0" smtClean="0"/>
              <a:t>не исключает обязательное соблюдение п.18 Инструкции</a:t>
            </a:r>
            <a:r>
              <a:rPr lang="ru-RU" altLang="ru-RU" sz="2500" dirty="0" smtClean="0"/>
              <a:t>.</a:t>
            </a:r>
          </a:p>
          <a:p>
            <a:pPr algn="just">
              <a:buFontTx/>
              <a:buNone/>
              <a:defRPr/>
            </a:pPr>
            <a:endParaRPr lang="ru-RU" altLang="ru-RU" dirty="0" smtClean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533400"/>
          </a:xfrm>
        </p:spPr>
        <p:txBody>
          <a:bodyPr/>
          <a:lstStyle/>
          <a:p>
            <a:r>
              <a:rPr lang="ru-RU" altLang="ru-RU" sz="3600" b="1" smtClean="0"/>
              <a:t>Пояснения к п. 20 Инструкции:</a:t>
            </a: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685800" y="1981200"/>
            <a:ext cx="8101013" cy="4305300"/>
          </a:xfrm>
        </p:spPr>
        <p:txBody>
          <a:bodyPr/>
          <a:lstStyle/>
          <a:p>
            <a:pPr marL="0" indent="12700" algn="just">
              <a:spcBef>
                <a:spcPct val="0"/>
              </a:spcBef>
              <a:buFontTx/>
              <a:buNone/>
            </a:pPr>
            <a:r>
              <a:rPr lang="ru-RU" sz="2800" smtClean="0"/>
              <a:t>Квалификация «Учитель начальных классов» дает право на аттестацию по п.20, если педагог перешел на должность воспитатель дошкольного образования так как его образование по Общегосударственному классификатору относится к направлению «Педагогика детства», что соответствует Квалификационному справочнику.</a:t>
            </a: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714375" y="285750"/>
            <a:ext cx="7772400" cy="819150"/>
          </a:xfrm>
        </p:spPr>
        <p:txBody>
          <a:bodyPr/>
          <a:lstStyle/>
          <a:p>
            <a:r>
              <a:rPr lang="ru-RU" altLang="ru-RU" sz="3600" b="1" smtClean="0"/>
              <a:t>Инструкция об аттестации</a:t>
            </a:r>
            <a:endParaRPr lang="ru-RU" altLang="ru-RU" sz="3600" smtClean="0"/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357188" y="1214438"/>
            <a:ext cx="8101012" cy="5357812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 altLang="ru-RU" sz="2600" dirty="0" smtClean="0"/>
              <a:t>п. 20' – В исключительных случаях педагогический работник по ходатайству руководителя организации или аттестационной комиссии </a:t>
            </a:r>
            <a:r>
              <a:rPr lang="ru-RU" altLang="ru-RU" sz="2600" b="1" dirty="0" smtClean="0"/>
              <a:t>без учета присвоенной ранее категории и (или) стажа работы на должности</a:t>
            </a:r>
            <a:r>
              <a:rPr lang="ru-RU" altLang="ru-RU" sz="2600" dirty="0" smtClean="0"/>
              <a:t>, по которой он проходит аттестацию, может быть допущен на присвоение первой, </a:t>
            </a:r>
            <a:r>
              <a:rPr lang="ru-RU" altLang="ru-RU" sz="2600" b="1" dirty="0" smtClean="0">
                <a:solidFill>
                  <a:schemeClr val="tx2"/>
                </a:solidFill>
              </a:rPr>
              <a:t>высшей </a:t>
            </a:r>
            <a:r>
              <a:rPr lang="ru-RU" altLang="ru-RU" sz="2600" dirty="0" smtClean="0"/>
              <a:t>квалификационной категории с согласия председателя комитета по образованию Мингорисполкома, </a:t>
            </a:r>
            <a:r>
              <a:rPr lang="ru-RU" altLang="ru-RU" sz="2600" strike="sngStrike" dirty="0" smtClean="0"/>
              <a:t>на присвоение высшей  - с согласия Министра образования Республики Беларусь</a:t>
            </a:r>
            <a:r>
              <a:rPr lang="ru-RU" altLang="ru-RU" sz="2600" dirty="0" smtClean="0"/>
              <a:t>.</a:t>
            </a:r>
          </a:p>
          <a:p>
            <a:pPr marL="0" indent="0" algn="just">
              <a:buFontTx/>
              <a:buNone/>
            </a:pPr>
            <a:r>
              <a:rPr lang="ru-RU" altLang="ru-RU" sz="2600" b="1" dirty="0" smtClean="0"/>
              <a:t>п. 21</a:t>
            </a:r>
            <a:r>
              <a:rPr lang="ru-RU" altLang="ru-RU" sz="2600" dirty="0" smtClean="0"/>
              <a:t>. – об аттестации руководителей учреждения образования и их заместителей </a:t>
            </a:r>
            <a:r>
              <a:rPr lang="ru-RU" altLang="ru-RU" sz="2600" b="1" dirty="0" smtClean="0"/>
              <a:t>исключен. </a:t>
            </a: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63" y="1285875"/>
            <a:ext cx="8066087" cy="4429125"/>
          </a:xfrm>
        </p:spPr>
        <p:txBody>
          <a:bodyPr/>
          <a:lstStyle/>
          <a:p>
            <a:pPr algn="l" eaLnBrk="1" hangingPunct="1"/>
            <a:r>
              <a:rPr lang="ru-RU" altLang="ru-RU" sz="2400" dirty="0" smtClean="0">
                <a:solidFill>
                  <a:schemeClr val="tx1"/>
                </a:solidFill>
              </a:rPr>
              <a:t/>
            </a:r>
            <a:br>
              <a:rPr lang="ru-RU" altLang="ru-RU" sz="2400" dirty="0" smtClean="0">
                <a:solidFill>
                  <a:schemeClr val="tx1"/>
                </a:solidFill>
              </a:rPr>
            </a:br>
            <a:r>
              <a:rPr lang="ru-RU" altLang="ru-RU" sz="2400" dirty="0" smtClean="0"/>
              <a:t> 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Руководители учреждений образования </a:t>
            </a:r>
            <a:r>
              <a:rPr lang="ru-RU" altLang="ru-RU" sz="2400" dirty="0" smtClean="0">
                <a:solidFill>
                  <a:schemeClr val="tx1"/>
                </a:solidFill>
              </a:rPr>
              <a:t>(их заместители) проходят аттестацию в случае осуществления ими педагогической деятельности по 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совместительству.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br>
              <a:rPr lang="ru-RU" altLang="ru-RU" sz="2400" dirty="0" smtClean="0">
                <a:solidFill>
                  <a:schemeClr val="tx1"/>
                </a:solidFill>
              </a:rPr>
            </a:br>
            <a:r>
              <a:rPr lang="be-BY" altLang="ru-RU" sz="2400" dirty="0" smtClean="0"/>
              <a:t/>
            </a:r>
            <a:br>
              <a:rPr lang="be-BY" altLang="ru-RU" sz="2400" dirty="0" smtClean="0"/>
            </a:br>
            <a:endParaRPr lang="ru-RU" altLang="ru-RU" sz="2400" dirty="0" smtClean="0"/>
          </a:p>
        </p:txBody>
      </p:sp>
      <p:sp>
        <p:nvSpPr>
          <p:cNvPr id="25606" name="Rectangle 16"/>
          <p:cNvSpPr>
            <a:spLocks noChangeArrowheads="1"/>
          </p:cNvSpPr>
          <p:nvPr/>
        </p:nvSpPr>
        <p:spPr bwMode="auto">
          <a:xfrm>
            <a:off x="971550" y="188913"/>
            <a:ext cx="72009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4000" b="1">
                <a:solidFill>
                  <a:srgbClr val="336600"/>
                </a:solidFill>
              </a:rPr>
              <a:t>Инструкция об аттестации</a:t>
            </a:r>
            <a:endParaRPr lang="be-BY" altLang="ru-RU" sz="4000" b="1">
              <a:solidFill>
                <a:srgbClr val="336600"/>
              </a:solidFill>
            </a:endParaRPr>
          </a:p>
        </p:txBody>
      </p:sp>
      <p:sp>
        <p:nvSpPr>
          <p:cNvPr id="2" name="Овал 5"/>
          <p:cNvSpPr/>
          <p:nvPr/>
        </p:nvSpPr>
        <p:spPr>
          <a:xfrm>
            <a:off x="142844" y="3453637"/>
            <a:ext cx="315002" cy="278894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357188"/>
            <a:ext cx="7772400" cy="587375"/>
          </a:xfrm>
        </p:spPr>
        <p:txBody>
          <a:bodyPr/>
          <a:lstStyle/>
          <a:p>
            <a:r>
              <a:rPr lang="ru-RU" altLang="ru-RU" sz="4000" b="1" smtClean="0">
                <a:solidFill>
                  <a:srgbClr val="336600"/>
                </a:solidFill>
              </a:rPr>
              <a:t/>
            </a:r>
            <a:br>
              <a:rPr lang="ru-RU" altLang="ru-RU" sz="4000" b="1" smtClean="0">
                <a:solidFill>
                  <a:srgbClr val="336600"/>
                </a:solidFill>
              </a:rPr>
            </a:br>
            <a:r>
              <a:rPr lang="ru-RU" altLang="ru-RU" sz="4000" b="1" smtClean="0">
                <a:solidFill>
                  <a:srgbClr val="336600"/>
                </a:solidFill>
              </a:rPr>
              <a:t>Инструкция об аттестации</a:t>
            </a:r>
            <a:r>
              <a:rPr lang="be-BY" altLang="ru-RU" sz="4000" b="1" smtClean="0">
                <a:solidFill>
                  <a:srgbClr val="336600"/>
                </a:solidFill>
              </a:rPr>
              <a:t/>
            </a:r>
            <a:br>
              <a:rPr lang="be-BY" altLang="ru-RU" sz="4000" b="1" smtClean="0">
                <a:solidFill>
                  <a:srgbClr val="336600"/>
                </a:solidFill>
              </a:rPr>
            </a:br>
            <a:endParaRPr lang="be-BY" altLang="ru-RU" sz="4000" b="1" smtClean="0">
              <a:solidFill>
                <a:srgbClr val="336600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1214422"/>
            <a:ext cx="7772400" cy="4929209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ru-RU" altLang="ru-RU" sz="2800" dirty="0" smtClean="0"/>
              <a:t> Основанием для аттестации является приказ руководителя, в котором определяются: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ru-RU" altLang="ru-RU" sz="2800" dirty="0" smtClean="0"/>
              <a:t>-  сроки аттестации;</a:t>
            </a:r>
          </a:p>
          <a:p>
            <a:pPr marL="0" indent="0">
              <a:lnSpc>
                <a:spcPct val="80000"/>
              </a:lnSpc>
              <a:buFontTx/>
              <a:buChar char="-"/>
            </a:pPr>
            <a:r>
              <a:rPr lang="ru-RU" altLang="ru-RU" sz="2800" dirty="0" smtClean="0"/>
              <a:t>  список педагогических работников, которые допущены к аттестации и </a:t>
            </a:r>
            <a:r>
              <a:rPr lang="ru-RU" altLang="ru-RU" sz="2800" dirty="0" smtClean="0"/>
              <a:t>проходят </a:t>
            </a:r>
            <a:r>
              <a:rPr lang="ru-RU" altLang="ru-RU" sz="2800" dirty="0" smtClean="0"/>
              <a:t>аттестацию на подтверждение квалификационной категории </a:t>
            </a:r>
            <a:r>
              <a:rPr lang="ru-RU" altLang="ru-RU" sz="2800" strike="sngStrike" dirty="0" smtClean="0"/>
              <a:t>обязательную аттестацию</a:t>
            </a:r>
            <a:r>
              <a:rPr lang="ru-RU" altLang="ru-RU" sz="2800" dirty="0" smtClean="0"/>
              <a:t>;</a:t>
            </a:r>
          </a:p>
          <a:p>
            <a:pPr marL="0" indent="0">
              <a:lnSpc>
                <a:spcPct val="80000"/>
              </a:lnSpc>
              <a:buFontTx/>
              <a:buChar char="-"/>
            </a:pPr>
            <a:r>
              <a:rPr lang="ru-RU" altLang="ru-RU" sz="2800" dirty="0" smtClean="0"/>
              <a:t>  график аттестации, согласовывается с профсоюзным комитетом);</a:t>
            </a:r>
          </a:p>
          <a:p>
            <a:pPr marL="0" indent="0">
              <a:lnSpc>
                <a:spcPct val="80000"/>
              </a:lnSpc>
              <a:buFontTx/>
              <a:buChar char="-"/>
            </a:pPr>
            <a:r>
              <a:rPr lang="ru-RU" altLang="ru-RU" sz="2800" dirty="0" smtClean="0"/>
              <a:t> ответственный за организацию  аттестации.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ru-RU" altLang="ru-RU" sz="2800" dirty="0" smtClean="0"/>
              <a:t>Приказ доводится до сведения аттестуемых на протяжении 3 рабочих дней с дня его издания (п.22)</a:t>
            </a:r>
          </a:p>
          <a:p>
            <a:pPr marL="0" indent="0">
              <a:lnSpc>
                <a:spcPct val="80000"/>
              </a:lnSpc>
              <a:buFontTx/>
              <a:buChar char="-"/>
            </a:pPr>
            <a:endParaRPr lang="be-BY" altLang="ru-RU" sz="2800" dirty="0" smtClean="0"/>
          </a:p>
        </p:txBody>
      </p:sp>
      <p:sp>
        <p:nvSpPr>
          <p:cNvPr id="4" name="Овал 3"/>
          <p:cNvSpPr/>
          <p:nvPr/>
        </p:nvSpPr>
        <p:spPr>
          <a:xfrm>
            <a:off x="357158" y="1643050"/>
            <a:ext cx="285752" cy="28575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7772400" cy="819150"/>
          </a:xfrm>
        </p:spPr>
        <p:txBody>
          <a:bodyPr/>
          <a:lstStyle/>
          <a:p>
            <a:r>
              <a:rPr lang="ru-RU" altLang="ru-RU" b="1" smtClean="0">
                <a:solidFill>
                  <a:srgbClr val="336600"/>
                </a:solidFill>
              </a:rPr>
              <a:t>Инструкция об аттестации</a:t>
            </a:r>
            <a:endParaRPr lang="ru-RU" alt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750" y="1196975"/>
            <a:ext cx="7772400" cy="51847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2800" dirty="0" smtClean="0"/>
              <a:t>Срок проведения аттестации на присвоение (подтверждение) второй и первой категории не должен превышать 3 месяцев </a:t>
            </a:r>
            <a:r>
              <a:rPr lang="ru-RU" sz="2800" b="1" dirty="0" smtClean="0"/>
              <a:t>с даты ознакомления педагогического работника с приказом о проведении аттестации</a:t>
            </a:r>
            <a:r>
              <a:rPr lang="ru-RU" sz="2800" dirty="0" smtClean="0"/>
              <a:t>; на присвоение (подтверждение) высшей категории и категории «учитель-методист» - 4 месяцев с даты </a:t>
            </a:r>
            <a:r>
              <a:rPr lang="ru-RU" sz="2800" b="1" dirty="0" smtClean="0"/>
              <a:t>выдачи работнику выписки </a:t>
            </a:r>
            <a:r>
              <a:rPr lang="ru-RU" sz="2800" dirty="0" smtClean="0"/>
              <a:t>из протокола о сдаче квалификационного экзамена.</a:t>
            </a:r>
          </a:p>
          <a:p>
            <a:pPr marL="0" indent="0">
              <a:buFontTx/>
              <a:buNone/>
              <a:defRPr/>
            </a:pPr>
            <a:endParaRPr lang="ru-RU" sz="2800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685800" y="333375"/>
            <a:ext cx="7772400" cy="719138"/>
          </a:xfrm>
        </p:spPr>
        <p:txBody>
          <a:bodyPr/>
          <a:lstStyle/>
          <a:p>
            <a:r>
              <a:rPr lang="ru-RU" smtClean="0"/>
              <a:t>Инструкция об аттестации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341438"/>
            <a:ext cx="8353425" cy="4967287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2800" dirty="0" smtClean="0"/>
              <a:t>В названные сроки не включаются периоды временной нетрудоспособности и трудового и (или) социального отпуска педагогического работника.</a:t>
            </a:r>
          </a:p>
          <a:p>
            <a:pPr marL="0" indent="0">
              <a:buFontTx/>
              <a:buNone/>
              <a:defRPr/>
            </a:pPr>
            <a:r>
              <a:rPr lang="ru-RU" sz="2800" dirty="0" smtClean="0"/>
              <a:t>п. 23. Срок </a:t>
            </a:r>
            <a:r>
              <a:rPr lang="ru-RU" sz="2800" b="1" dirty="0" smtClean="0"/>
              <a:t>подготовки аттестационных материалов </a:t>
            </a:r>
            <a:r>
              <a:rPr lang="ru-RU" sz="2800" dirty="0" smtClean="0"/>
              <a:t>не должен превышать 2 месяцев :</a:t>
            </a:r>
          </a:p>
          <a:p>
            <a:pPr marL="0" indent="0">
              <a:buFontTx/>
              <a:buNone/>
              <a:defRPr/>
            </a:pPr>
            <a:r>
              <a:rPr lang="ru-RU" sz="2800" dirty="0" smtClean="0"/>
              <a:t>для первой и второй категорий - </a:t>
            </a:r>
            <a:r>
              <a:rPr lang="ru-RU" sz="2800" b="1" dirty="0" smtClean="0"/>
              <a:t>со дня ознакомления работника с приказом </a:t>
            </a:r>
            <a:r>
              <a:rPr lang="ru-RU" sz="2800" dirty="0" smtClean="0"/>
              <a:t>о проведении аттестации;</a:t>
            </a:r>
          </a:p>
          <a:p>
            <a:pPr marL="0" indent="0">
              <a:buFontTx/>
              <a:buNone/>
              <a:defRPr/>
            </a:pPr>
            <a:r>
              <a:rPr lang="ru-RU" sz="2800" dirty="0" smtClean="0"/>
              <a:t>для присвоения (подтверждения) высшей категории и категории «учитель-методист»  - со дня выдачи </a:t>
            </a:r>
            <a:r>
              <a:rPr lang="ru-RU" sz="2800" b="1" dirty="0" smtClean="0"/>
              <a:t>выписки о сдаче квалификационного экзамена</a:t>
            </a:r>
            <a:r>
              <a:rPr lang="ru-RU" sz="2800" dirty="0" smtClean="0"/>
              <a:t>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7672388" cy="668338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336600"/>
                </a:solidFill>
              </a:rPr>
              <a:t>Инструкция об аттестации</a:t>
            </a:r>
            <a:endParaRPr lang="be-BY" altLang="ru-RU" sz="3600" b="1" smtClean="0">
              <a:solidFill>
                <a:srgbClr val="336600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125538"/>
            <a:ext cx="8170863" cy="5232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dirty="0" smtClean="0"/>
              <a:t> Организационная работа по подготовке к аттестации осуществляется лицом, уполномоченным руководителем организации, с </a:t>
            </a:r>
            <a:r>
              <a:rPr lang="ru-RU" sz="2400" b="1" dirty="0" smtClean="0"/>
              <a:t>участием членов аттестационной </a:t>
            </a:r>
            <a:r>
              <a:rPr lang="ru-RU" sz="2400" dirty="0" smtClean="0"/>
              <a:t>комиссии и включает следующие этапы: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2400" dirty="0" smtClean="0"/>
              <a:t>изучение педагогической деятельности </a:t>
            </a:r>
            <a:r>
              <a:rPr lang="ru-RU" sz="2400" b="1" strike="sngStrike" dirty="0" smtClean="0"/>
              <a:t>(за 2, 3, 5 лет);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2400" dirty="0" smtClean="0"/>
              <a:t>подготовку аналитической информации, которая содержит результаты изучения педагогической деятельности аттестуемого за период, </a:t>
            </a:r>
            <a:r>
              <a:rPr lang="ru-RU" sz="2400" b="1" strike="sngStrike" dirty="0" smtClean="0"/>
              <a:t>указанный в аб.2 п.23</a:t>
            </a:r>
            <a:r>
              <a:rPr lang="ru-RU" sz="2400" dirty="0" smtClean="0"/>
              <a:t>, подробные сведения о прохождении предыдущей аттестации и принятом решении;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2400" dirty="0" smtClean="0"/>
              <a:t> составление характеристики.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dirty="0" smtClean="0"/>
              <a:t>     Характеристика </a:t>
            </a:r>
            <a:r>
              <a:rPr lang="ru-RU" sz="2400" b="1" dirty="0" smtClean="0"/>
              <a:t>согласовывается с профсоюзным комитетом</a:t>
            </a:r>
            <a:r>
              <a:rPr lang="ru-RU" sz="2400" dirty="0" smtClean="0"/>
              <a:t> . Аналитическая информация и характеристика </a:t>
            </a:r>
            <a:r>
              <a:rPr lang="ru-RU" sz="2400" b="1" u="sng" dirty="0" smtClean="0"/>
              <a:t>подписываются руководителем</a:t>
            </a:r>
            <a:r>
              <a:rPr lang="ru-RU" sz="2400" dirty="0" smtClean="0"/>
              <a:t>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dirty="0" smtClean="0"/>
              <a:t>Аттестуемый знакомится с характеристикой за неделю до собеседования; в управлении образования, спорта и туризма – за 2 недели.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000" dirty="0" smtClean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134350" cy="5616575"/>
          </a:xfrm>
        </p:spPr>
        <p:txBody>
          <a:bodyPr/>
          <a:lstStyle/>
          <a:p>
            <a:pPr algn="l" eaLnBrk="1" hangingPunct="1">
              <a:buFont typeface="Wingdings" pitchFamily="2" charset="2"/>
              <a:buNone/>
            </a:pPr>
            <a:r>
              <a:rPr lang="ru-RU" altLang="ru-RU" sz="3200" b="1" smtClean="0">
                <a:solidFill>
                  <a:srgbClr val="336600"/>
                </a:solidFill>
              </a:rPr>
              <a:t>Основные принципы аттестации:</a:t>
            </a:r>
            <a:r>
              <a:rPr lang="ru-RU" altLang="ru-RU" sz="4000" smtClean="0">
                <a:solidFill>
                  <a:srgbClr val="FFFF00"/>
                </a:solidFill>
              </a:rPr>
              <a:t/>
            </a:r>
            <a:br>
              <a:rPr lang="ru-RU" altLang="ru-RU" sz="4000" smtClean="0">
                <a:solidFill>
                  <a:srgbClr val="FFFF00"/>
                </a:solidFill>
              </a:rPr>
            </a:br>
            <a:r>
              <a:rPr lang="ru-RU" altLang="ru-RU" sz="4000" smtClean="0">
                <a:solidFill>
                  <a:srgbClr val="FFFF00"/>
                </a:solidFill>
              </a:rPr>
              <a:t>  </a:t>
            </a:r>
            <a:br>
              <a:rPr lang="ru-RU" altLang="ru-RU" sz="4000" smtClean="0">
                <a:solidFill>
                  <a:srgbClr val="FFFF00"/>
                </a:solidFill>
              </a:rPr>
            </a:br>
            <a:r>
              <a:rPr lang="ru-RU" altLang="ru-RU" sz="2400" smtClean="0">
                <a:solidFill>
                  <a:schemeClr val="tx1"/>
                </a:solidFill>
              </a:rPr>
              <a:t>-</a:t>
            </a:r>
            <a:r>
              <a:rPr lang="ru-RU" altLang="ru-RU" sz="2400" smtClean="0">
                <a:solidFill>
                  <a:srgbClr val="FFFF00"/>
                </a:solidFill>
              </a:rPr>
              <a:t> </a:t>
            </a:r>
            <a:r>
              <a:rPr lang="ru-RU" altLang="ru-RU" sz="2800" smtClean="0">
                <a:solidFill>
                  <a:schemeClr val="tx1"/>
                </a:solidFill>
              </a:rPr>
              <a:t>коллегиальность</a:t>
            </a:r>
            <a:br>
              <a:rPr lang="ru-RU" altLang="ru-RU" sz="2800" smtClean="0">
                <a:solidFill>
                  <a:schemeClr val="tx1"/>
                </a:solidFill>
              </a:rPr>
            </a:br>
            <a:r>
              <a:rPr lang="ru-RU" altLang="ru-RU" sz="2800" smtClean="0">
                <a:solidFill>
                  <a:schemeClr val="tx1"/>
                </a:solidFill>
              </a:rPr>
              <a:t>- системность</a:t>
            </a:r>
            <a:br>
              <a:rPr lang="ru-RU" altLang="ru-RU" sz="2800" smtClean="0">
                <a:solidFill>
                  <a:schemeClr val="tx1"/>
                </a:solidFill>
              </a:rPr>
            </a:br>
            <a:r>
              <a:rPr lang="ru-RU" altLang="ru-RU" sz="2800" smtClean="0">
                <a:solidFill>
                  <a:schemeClr val="tx1"/>
                </a:solidFill>
              </a:rPr>
              <a:t>- объективность</a:t>
            </a:r>
            <a:br>
              <a:rPr lang="ru-RU" altLang="ru-RU" sz="2800" smtClean="0">
                <a:solidFill>
                  <a:schemeClr val="tx1"/>
                </a:solidFill>
              </a:rPr>
            </a:br>
            <a:r>
              <a:rPr lang="ru-RU" altLang="ru-RU" sz="2800" smtClean="0">
                <a:solidFill>
                  <a:schemeClr val="tx1"/>
                </a:solidFill>
              </a:rPr>
              <a:t>- целостность экспертных оценок</a:t>
            </a:r>
            <a:br>
              <a:rPr lang="ru-RU" altLang="ru-RU" sz="2800" smtClean="0">
                <a:solidFill>
                  <a:schemeClr val="tx1"/>
                </a:solidFill>
              </a:rPr>
            </a:br>
            <a:r>
              <a:rPr lang="ru-RU" altLang="ru-RU" sz="2800" smtClean="0">
                <a:solidFill>
                  <a:schemeClr val="tx1"/>
                </a:solidFill>
              </a:rPr>
              <a:t>- конструктивность</a:t>
            </a:r>
            <a:br>
              <a:rPr lang="ru-RU" altLang="ru-RU" sz="2800" smtClean="0">
                <a:solidFill>
                  <a:schemeClr val="tx1"/>
                </a:solidFill>
              </a:rPr>
            </a:br>
            <a:r>
              <a:rPr lang="ru-RU" altLang="ru-RU" sz="2800" smtClean="0">
                <a:solidFill>
                  <a:schemeClr val="tx1"/>
                </a:solidFill>
              </a:rPr>
              <a:t>- доброжелательность, корректность</a:t>
            </a:r>
            <a:br>
              <a:rPr lang="ru-RU" altLang="ru-RU" sz="2800" smtClean="0">
                <a:solidFill>
                  <a:schemeClr val="tx1"/>
                </a:solidFill>
              </a:rPr>
            </a:br>
            <a:r>
              <a:rPr lang="ru-RU" altLang="ru-RU" sz="2800" smtClean="0">
                <a:solidFill>
                  <a:schemeClr val="tx1"/>
                </a:solidFill>
              </a:rPr>
              <a:t>- гласность</a:t>
            </a:r>
            <a:br>
              <a:rPr lang="ru-RU" altLang="ru-RU" sz="2800" smtClean="0">
                <a:solidFill>
                  <a:schemeClr val="tx1"/>
                </a:solidFill>
              </a:rPr>
            </a:br>
            <a:r>
              <a:rPr lang="ru-RU" altLang="ru-RU" sz="2800" smtClean="0">
                <a:solidFill>
                  <a:schemeClr val="tx1"/>
                </a:solidFill>
              </a:rPr>
              <a:t>(ст.53 Кодекса Республики Беларусь об образовании – 1.4. педагогические работники обязаны повышать свой профессиональный уровень, проходить аттестацию) </a:t>
            </a: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714375" y="285750"/>
            <a:ext cx="7772400" cy="604838"/>
          </a:xfrm>
        </p:spPr>
        <p:txBody>
          <a:bodyPr/>
          <a:lstStyle/>
          <a:p>
            <a:r>
              <a:rPr lang="ru-RU" altLang="ru-RU" b="1" smtClean="0">
                <a:solidFill>
                  <a:srgbClr val="336600"/>
                </a:solidFill>
              </a:rPr>
              <a:t>Инструкция об аттестации</a:t>
            </a:r>
            <a:endParaRPr lang="ru-RU" altLang="ru-RU" smtClean="0"/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714348" y="1214422"/>
            <a:ext cx="7772400" cy="4945083"/>
          </a:xfrm>
        </p:spPr>
        <p:txBody>
          <a:bodyPr/>
          <a:lstStyle/>
          <a:p>
            <a:pPr marL="0" indent="0">
              <a:spcBef>
                <a:spcPts val="0"/>
              </a:spcBef>
              <a:buFontTx/>
              <a:buNone/>
            </a:pPr>
            <a:r>
              <a:rPr lang="ru-RU" altLang="ru-RU" sz="2400" dirty="0" smtClean="0"/>
              <a:t>Аттестация </a:t>
            </a:r>
            <a:r>
              <a:rPr lang="ru-RU" altLang="ru-RU" sz="2400" strike="sngStrike" dirty="0" smtClean="0"/>
              <a:t>на присвоение квалификационной категории</a:t>
            </a:r>
            <a:r>
              <a:rPr lang="ru-RU" altLang="ru-RU" sz="2400" dirty="0" smtClean="0"/>
              <a:t> проводится в форме: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ru-RU" altLang="ru-RU" sz="2400" dirty="0" smtClean="0"/>
              <a:t>аттестационного собеседования – при присвоении (подтверждении) второй и первую категории, подтверждение второй и первой категорий;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ru-RU" altLang="ru-RU" sz="2400" dirty="0" smtClean="0"/>
              <a:t>квалификационного экзамена и собеседования – при присвоении (подтверждении) </a:t>
            </a:r>
            <a:r>
              <a:rPr lang="ru-RU" altLang="ru-RU" sz="2400" strike="sngStrike" dirty="0" smtClean="0"/>
              <a:t>для претендентов на</a:t>
            </a:r>
            <a:r>
              <a:rPr lang="ru-RU" altLang="ru-RU" sz="2400" dirty="0" smtClean="0"/>
              <a:t> высшей категории, категории «учитель-методист», </a:t>
            </a:r>
            <a:r>
              <a:rPr lang="ru-RU" altLang="ru-RU" sz="2400" strike="sngStrike" dirty="0" smtClean="0"/>
              <a:t>подтверждение этих категорий.</a:t>
            </a:r>
          </a:p>
          <a:p>
            <a:pPr marL="0" indent="0">
              <a:spcBef>
                <a:spcPts val="0"/>
              </a:spcBef>
              <a:buFontTx/>
              <a:buNone/>
            </a:pPr>
            <a:endParaRPr lang="ru-RU" altLang="ru-RU" sz="2400" strike="sngStrike" dirty="0" smtClean="0"/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ru-RU" altLang="ru-RU" sz="2400" dirty="0" err="1" smtClean="0"/>
              <a:t>Пп</a:t>
            </a:r>
            <a:r>
              <a:rPr lang="ru-RU" altLang="ru-RU" sz="2400" dirty="0" smtClean="0"/>
              <a:t>. 25, 26 исключить.</a:t>
            </a: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82575"/>
            <a:ext cx="7856538" cy="554038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336600"/>
                </a:solidFill>
              </a:rPr>
              <a:t>Инструкция</a:t>
            </a:r>
            <a:r>
              <a:rPr lang="ru-RU" altLang="ru-RU" b="1" smtClean="0">
                <a:solidFill>
                  <a:srgbClr val="336600"/>
                </a:solidFill>
              </a:rPr>
              <a:t> об аттестации:</a:t>
            </a:r>
            <a:endParaRPr lang="be-BY" altLang="ru-RU" b="1" smtClean="0">
              <a:solidFill>
                <a:srgbClr val="336600"/>
              </a:solidFill>
            </a:endParaRPr>
          </a:p>
        </p:txBody>
      </p:sp>
      <p:sp>
        <p:nvSpPr>
          <p:cNvPr id="3174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4213" y="1125538"/>
            <a:ext cx="7772400" cy="51117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3600" smtClean="0"/>
              <a:t>  </a:t>
            </a:r>
            <a:endParaRPr lang="ru-RU" altLang="ru-RU" smtClean="0"/>
          </a:p>
        </p:txBody>
      </p:sp>
      <p:sp>
        <p:nvSpPr>
          <p:cNvPr id="31748" name="Rectangle 6"/>
          <p:cNvSpPr>
            <a:spLocks noChangeArrowheads="1"/>
          </p:cNvSpPr>
          <p:nvPr/>
        </p:nvSpPr>
        <p:spPr bwMode="auto">
          <a:xfrm>
            <a:off x="323850" y="1341438"/>
            <a:ext cx="7993063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 dirty="0" smtClean="0"/>
              <a:t>п.27 </a:t>
            </a:r>
            <a:r>
              <a:rPr lang="ru-RU" altLang="ru-RU" sz="2800" dirty="0"/>
              <a:t>-  Квалификационный экзамен проводится до аттестационного собеседования.</a:t>
            </a:r>
          </a:p>
          <a:p>
            <a:r>
              <a:rPr lang="ru-RU" altLang="ru-RU" sz="2800" dirty="0"/>
              <a:t>Если при прохождении аттестации на присвоение категории экзамен </a:t>
            </a:r>
            <a:r>
              <a:rPr lang="ru-RU" altLang="ru-RU" sz="2800" b="1" dirty="0"/>
              <a:t>«сдан», </a:t>
            </a:r>
            <a:r>
              <a:rPr lang="ru-RU" altLang="ru-RU" sz="2800" dirty="0"/>
              <a:t>но </a:t>
            </a:r>
            <a:r>
              <a:rPr lang="ru-RU" altLang="ru-RU" sz="2800" i="1" dirty="0"/>
              <a:t>комиссия не приняла решение о присвоении категории</a:t>
            </a:r>
            <a:r>
              <a:rPr lang="ru-RU" altLang="ru-RU" sz="2800" dirty="0"/>
              <a:t>, педагог имеет право </a:t>
            </a:r>
            <a:r>
              <a:rPr lang="ru-RU" altLang="ru-RU" sz="2800" b="1" dirty="0"/>
              <a:t>пройти аттестацию без сдачи экзамена в течение 3 лет</a:t>
            </a:r>
            <a:r>
              <a:rPr lang="ru-RU" altLang="ru-RU" sz="2800" dirty="0"/>
              <a:t>.</a:t>
            </a:r>
          </a:p>
          <a:p>
            <a:r>
              <a:rPr lang="ru-RU" altLang="ru-RU" sz="2800" dirty="0"/>
              <a:t>Если квалификационный экзамен </a:t>
            </a:r>
            <a:r>
              <a:rPr lang="ru-RU" altLang="ru-RU" sz="2800" b="1" dirty="0"/>
              <a:t>«не сдан» </a:t>
            </a:r>
            <a:r>
              <a:rPr lang="ru-RU" altLang="ru-RU" sz="2800" dirty="0"/>
              <a:t>- дальнейшая </a:t>
            </a:r>
            <a:r>
              <a:rPr lang="ru-RU" altLang="ru-RU" sz="2800" b="1" dirty="0"/>
              <a:t>аттестация не проводится</a:t>
            </a:r>
            <a:r>
              <a:rPr lang="ru-RU" altLang="ru-RU" sz="2800" dirty="0"/>
              <a:t>.</a:t>
            </a:r>
          </a:p>
          <a:p>
            <a:r>
              <a:rPr lang="ru-RU" altLang="ru-RU" sz="2800" dirty="0"/>
              <a:t>Если экзамен </a:t>
            </a:r>
            <a:r>
              <a:rPr lang="ru-RU" altLang="ru-RU" sz="2800" b="1" dirty="0"/>
              <a:t>на подтверждение </a:t>
            </a:r>
            <a:r>
              <a:rPr lang="ru-RU" altLang="ru-RU" sz="2800" dirty="0"/>
              <a:t>категории </a:t>
            </a:r>
            <a:r>
              <a:rPr lang="ru-RU" altLang="ru-RU" sz="2800" b="1" dirty="0"/>
              <a:t>сдан</a:t>
            </a:r>
            <a:r>
              <a:rPr lang="ru-RU" altLang="ru-RU" sz="2800" dirty="0"/>
              <a:t>, а </a:t>
            </a:r>
            <a:r>
              <a:rPr lang="ru-RU" altLang="ru-RU" sz="2800" i="1" dirty="0"/>
              <a:t>комиссия не подтвердила </a:t>
            </a:r>
            <a:r>
              <a:rPr lang="ru-RU" altLang="ru-RU" sz="2800" dirty="0"/>
              <a:t>или </a:t>
            </a:r>
            <a:r>
              <a:rPr lang="ru-RU" altLang="ru-RU" sz="2800" b="1" dirty="0"/>
              <a:t>экзамен не сдан </a:t>
            </a:r>
            <a:r>
              <a:rPr lang="ru-RU" altLang="ru-RU" sz="2800" dirty="0"/>
              <a:t>– </a:t>
            </a:r>
            <a:r>
              <a:rPr lang="ru-RU" altLang="ru-RU" sz="2800" b="1" dirty="0"/>
              <a:t>категория снижается (на первую)</a:t>
            </a:r>
            <a:endParaRPr lang="be-BY" altLang="ru-RU" sz="2800" b="1" dirty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115888"/>
            <a:ext cx="8572500" cy="865187"/>
          </a:xfrm>
        </p:spPr>
        <p:txBody>
          <a:bodyPr/>
          <a:lstStyle/>
          <a:p>
            <a:pPr eaLnBrk="1" hangingPunct="1"/>
            <a:r>
              <a:rPr lang="ru-RU" altLang="ru-RU" sz="2400" b="1" smtClean="0">
                <a:solidFill>
                  <a:srgbClr val="336600"/>
                </a:solidFill>
              </a:rPr>
              <a:t/>
            </a:r>
            <a:br>
              <a:rPr lang="ru-RU" altLang="ru-RU" sz="2400" b="1" smtClean="0">
                <a:solidFill>
                  <a:srgbClr val="336600"/>
                </a:solidFill>
              </a:rPr>
            </a:br>
            <a:r>
              <a:rPr lang="ru-RU" altLang="ru-RU" sz="2400" b="1" smtClean="0">
                <a:solidFill>
                  <a:srgbClr val="336600"/>
                </a:solidFill>
              </a:rPr>
              <a:t>Освобождение от сдачи экзамена на присвоение и </a:t>
            </a:r>
            <a:r>
              <a:rPr lang="ru-RU" altLang="ru-RU" sz="3200" b="1" smtClean="0">
                <a:solidFill>
                  <a:srgbClr val="336600"/>
                </a:solidFill>
              </a:rPr>
              <a:t>подтверждение</a:t>
            </a:r>
            <a:r>
              <a:rPr lang="ru-RU" altLang="ru-RU" sz="2400" b="1" smtClean="0">
                <a:solidFill>
                  <a:srgbClr val="336600"/>
                </a:solidFill>
              </a:rPr>
              <a:t> категории</a:t>
            </a:r>
            <a:r>
              <a:rPr lang="ru-RU" altLang="ru-RU" b="1" smtClean="0">
                <a:solidFill>
                  <a:srgbClr val="336600"/>
                </a:solidFill>
              </a:rPr>
              <a:t/>
            </a:r>
            <a:br>
              <a:rPr lang="ru-RU" altLang="ru-RU" b="1" smtClean="0">
                <a:solidFill>
                  <a:srgbClr val="336600"/>
                </a:solidFill>
              </a:rPr>
            </a:br>
            <a:endParaRPr lang="ru-RU" altLang="ru-RU" sz="2400" b="1" smtClean="0">
              <a:solidFill>
                <a:srgbClr val="336600"/>
              </a:solidFill>
            </a:endParaRPr>
          </a:p>
        </p:txBody>
      </p:sp>
      <p:sp>
        <p:nvSpPr>
          <p:cNvPr id="3277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458200" cy="511175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altLang="ru-RU" sz="2800" smtClean="0"/>
              <a:t>30.1. педагогические работники, которые имеют </a:t>
            </a:r>
            <a:r>
              <a:rPr lang="ru-RU" altLang="ru-RU" sz="2800" b="1" smtClean="0"/>
              <a:t>государственные награды </a:t>
            </a:r>
            <a:r>
              <a:rPr lang="ru-RU" altLang="ru-RU" sz="2800" smtClean="0"/>
              <a:t>Республики Беларусь (БССР), бывшего СССР, государств-участников СНГ за достижение в области образования;     </a:t>
            </a:r>
          </a:p>
          <a:p>
            <a:pPr marL="0" indent="0" eaLnBrk="1" hangingPunct="1">
              <a:buFontTx/>
              <a:buNone/>
            </a:pPr>
            <a:r>
              <a:rPr lang="ru-RU" altLang="ru-RU" sz="2800" smtClean="0"/>
              <a:t>30.2. педагогические работники, которые имеют  ученое звание и (или) степень;</a:t>
            </a:r>
            <a:endParaRPr lang="ru-RU" altLang="ru-RU" sz="2400" smtClean="0"/>
          </a:p>
          <a:p>
            <a:pPr marL="0" indent="0" eaLnBrk="1" hangingPunct="1">
              <a:buFontTx/>
              <a:buNone/>
            </a:pPr>
            <a:r>
              <a:rPr lang="ru-RU" altLang="ru-RU" sz="2800" smtClean="0"/>
              <a:t> 30.3. педагогические работники – авторы учебников, учебных пособий, которые официально утверждены или допущены в качестве соответствующего вида учебного издания Министерством образования. </a:t>
            </a: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501063" cy="739775"/>
          </a:xfrm>
        </p:spPr>
        <p:txBody>
          <a:bodyPr/>
          <a:lstStyle/>
          <a:p>
            <a:pPr eaLnBrk="1" hangingPunct="1"/>
            <a:r>
              <a:rPr lang="ru-RU" altLang="ru-RU" sz="2400" b="1" smtClean="0">
                <a:solidFill>
                  <a:srgbClr val="336600"/>
                </a:solidFill>
              </a:rPr>
              <a:t>Освобождение от сдачи экзамена </a:t>
            </a:r>
            <a:r>
              <a:rPr lang="ru-RU" altLang="ru-RU" sz="2600" b="1" smtClean="0">
                <a:solidFill>
                  <a:srgbClr val="336600"/>
                </a:solidFill>
              </a:rPr>
              <a:t>на присвоение и </a:t>
            </a:r>
            <a:r>
              <a:rPr lang="ru-RU" altLang="ru-RU" sz="3200" b="1" smtClean="0">
                <a:solidFill>
                  <a:srgbClr val="336600"/>
                </a:solidFill>
              </a:rPr>
              <a:t>подтверждение</a:t>
            </a:r>
            <a:r>
              <a:rPr lang="ru-RU" altLang="ru-RU" sz="2600" b="1" smtClean="0">
                <a:solidFill>
                  <a:srgbClr val="336600"/>
                </a:solidFill>
              </a:rPr>
              <a:t> высшей категории</a:t>
            </a:r>
            <a:endParaRPr lang="be-BY" altLang="ru-RU" sz="2600" b="1" smtClean="0">
              <a:solidFill>
                <a:srgbClr val="336600"/>
              </a:solidFill>
            </a:endParaRPr>
          </a:p>
        </p:txBody>
      </p:sp>
      <p:sp>
        <p:nvSpPr>
          <p:cNvPr id="3379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1052513"/>
            <a:ext cx="7843837" cy="547211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ru-RU" altLang="ru-RU" sz="8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altLang="ru-RU" sz="2200" smtClean="0"/>
              <a:t>30.4. педагогические работники, которые стали </a:t>
            </a:r>
            <a:r>
              <a:rPr lang="ru-RU" altLang="ru-RU" sz="2400" b="1" smtClean="0"/>
              <a:t>победителями </a:t>
            </a:r>
            <a:r>
              <a:rPr lang="ru-RU" altLang="ru-RU" sz="2400" smtClean="0"/>
              <a:t>областного (Минского городского) или </a:t>
            </a:r>
            <a:r>
              <a:rPr lang="ru-RU" altLang="ru-RU" sz="2400" b="1" smtClean="0"/>
              <a:t>победители и лауреаты </a:t>
            </a:r>
            <a:r>
              <a:rPr lang="ru-RU" altLang="ru-RU" sz="2400" smtClean="0"/>
              <a:t>заключительного этапа  республиканских  конкурсов профессионального мастерства педагогических работников;   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altLang="ru-RU" sz="2400" smtClean="0"/>
              <a:t>  30.5. педагогические работники, которые за </a:t>
            </a:r>
            <a:r>
              <a:rPr lang="ru-RU" altLang="ru-RU" sz="2400" b="1" smtClean="0"/>
              <a:t>последние 5 лет</a:t>
            </a:r>
            <a:r>
              <a:rPr lang="ru-RU" altLang="ru-RU" sz="2400" smtClean="0"/>
              <a:t> подготовили </a:t>
            </a:r>
            <a:r>
              <a:rPr lang="ru-RU" altLang="ru-RU" sz="2400" b="1" smtClean="0"/>
              <a:t>победителей (дипломы I,  II,  III степени)  </a:t>
            </a:r>
            <a:r>
              <a:rPr lang="ru-RU" altLang="ru-RU" sz="2400" smtClean="0"/>
              <a:t>международных олимпиад, заключительного этапа республиканской олимпиады по учебным предметам … международных фестивалей технического и художественного творчества, </a:t>
            </a:r>
            <a:r>
              <a:rPr lang="ru-RU" altLang="ru-RU" sz="2400" b="1" smtClean="0"/>
              <a:t>победителей (Гран-при, дипломы I,  II,  III степени) и призеров международных и республиканских фестивалей, конкурсов, выставок, пленэров,</a:t>
            </a:r>
            <a:r>
              <a:rPr lang="ru-RU" altLang="ru-RU" sz="2400" smtClean="0"/>
              <a:t> </a:t>
            </a:r>
            <a:r>
              <a:rPr lang="ru-RU" altLang="ru-RU" sz="2400" b="1" smtClean="0"/>
              <a:t>других творческих соревнований, теле- и радиопроектов, которые проводятся в соответствии с законодательством Республики Беларусь ….</a:t>
            </a:r>
            <a:endParaRPr lang="ru-RU" altLang="ru-RU" sz="24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ru-RU" altLang="ru-RU" sz="2400" smtClean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00063"/>
            <a:ext cx="8604250" cy="571500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336600"/>
                </a:solidFill>
              </a:rPr>
              <a:t>Освобождение от сдачи экзамена</a:t>
            </a:r>
            <a:endParaRPr lang="be-BY" altLang="ru-RU" sz="3200" b="1" smtClean="0">
              <a:solidFill>
                <a:srgbClr val="336600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125538"/>
            <a:ext cx="8496300" cy="5232420"/>
          </a:xfrm>
        </p:spPr>
        <p:txBody>
          <a:bodyPr/>
          <a:lstStyle/>
          <a:p>
            <a:pPr marL="0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400" dirty="0" smtClean="0"/>
              <a:t>30.6.</a:t>
            </a:r>
            <a:r>
              <a:rPr lang="ru-RU" altLang="ru-RU" sz="3200" dirty="0" smtClean="0"/>
              <a:t> </a:t>
            </a:r>
            <a:r>
              <a:rPr lang="ru-RU" altLang="ru-RU" dirty="0" smtClean="0"/>
              <a:t>педагогические работники – победители конкурса  учителей, научно-педагогических работников и других лиц, а также лиц, которым вручено свидетельство специального фонда Президента Республики Беларусь по социальной поддержке одаренных учащихся и студентов или </a:t>
            </a:r>
            <a:r>
              <a:rPr lang="ru-RU" altLang="ru-RU" b="1" dirty="0" smtClean="0"/>
              <a:t>специального фонда </a:t>
            </a:r>
            <a:r>
              <a:rPr lang="be-BY" altLang="ru-RU" b="1" dirty="0" smtClean="0"/>
              <a:t> Президента Республики Беларусь по поддержке талантливой молодёжи.</a:t>
            </a:r>
          </a:p>
          <a:p>
            <a:pPr marL="0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be-BY" altLang="ru-RU" b="1" dirty="0" smtClean="0"/>
          </a:p>
          <a:p>
            <a:pPr marL="0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be-BY" altLang="ru-RU" b="1" dirty="0" smtClean="0"/>
              <a:t>30.7. </a:t>
            </a:r>
            <a:r>
              <a:rPr lang="be-BY" altLang="ru-RU" b="1" dirty="0" smtClean="0">
                <a:solidFill>
                  <a:schemeClr val="tx2"/>
                </a:solidFill>
              </a:rPr>
              <a:t>педагогические работники, под руководством которых любительские коллективы художественного творчества получили (подтвердили</a:t>
            </a:r>
            <a:r>
              <a:rPr lang="be-BY" altLang="ru-RU" dirty="0" smtClean="0"/>
              <a:t>)  звание «народный» («образцовый») или звание «Заслуженноый любительский коллектив Республики Беларусь» </a:t>
            </a:r>
            <a:endParaRPr lang="ru-RU" altLang="ru-RU" dirty="0" smtClean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316913" cy="503238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336600"/>
                </a:solidFill>
              </a:rPr>
              <a:t>Инструкция об аттестации</a:t>
            </a:r>
            <a:endParaRPr lang="be-BY" altLang="ru-RU" sz="4000" b="1" smtClean="0">
              <a:solidFill>
                <a:srgbClr val="336600"/>
              </a:solidFill>
            </a:endParaRPr>
          </a:p>
        </p:txBody>
      </p:sp>
      <p:sp>
        <p:nvSpPr>
          <p:cNvPr id="3584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353425" cy="4535487"/>
          </a:xfrm>
        </p:spPr>
        <p:txBody>
          <a:bodyPr/>
          <a:lstStyle/>
          <a:p>
            <a:pPr marL="0" indent="355600" eaLnBrk="1" hangingPunct="1">
              <a:buFontTx/>
              <a:buNone/>
            </a:pPr>
            <a:r>
              <a:rPr lang="ru-RU" altLang="ru-RU" sz="3500" smtClean="0"/>
              <a:t>По результатам рассмотрения аттестационных материалов по каждому аттестуемому комиссия принимает решение </a:t>
            </a:r>
            <a:r>
              <a:rPr lang="ru-RU" altLang="ru-RU" sz="3500" b="1" smtClean="0"/>
              <a:t>открытым (тайным) </a:t>
            </a:r>
            <a:r>
              <a:rPr lang="ru-RU" altLang="ru-RU" sz="3500" smtClean="0"/>
              <a:t>голосованием (подпункты 46.1 – 46.4 пункта 46). </a:t>
            </a: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576263"/>
          </a:xfrm>
        </p:spPr>
        <p:txBody>
          <a:bodyPr/>
          <a:lstStyle/>
          <a:p>
            <a:r>
              <a:rPr lang="ru-RU" altLang="ru-RU" sz="4000" b="1" smtClean="0">
                <a:solidFill>
                  <a:srgbClr val="336600"/>
                </a:solidFill>
              </a:rPr>
              <a:t>Инструкция об аттестации:</a:t>
            </a:r>
            <a:endParaRPr lang="be-BY" altLang="ru-RU" sz="4000" b="1" smtClean="0">
              <a:solidFill>
                <a:srgbClr val="336600"/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be-BY" altLang="ru-RU" smtClean="0"/>
              <a:t>В протоколе подробно записывается ход беседы (в том числе</a:t>
            </a:r>
            <a:r>
              <a:rPr lang="be-BY" altLang="ru-RU" i="1" u="sng" smtClean="0"/>
              <a:t> рекомендации). </a:t>
            </a:r>
          </a:p>
          <a:p>
            <a:pPr marL="0" indent="0">
              <a:buFontTx/>
              <a:buNone/>
            </a:pPr>
            <a:r>
              <a:rPr lang="be-BY" altLang="ru-RU" smtClean="0"/>
              <a:t>Протокол подписывается председателем и всеми членами комиссии, которые принимали участие в голосовании. </a:t>
            </a: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8748713" cy="1079500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ru-RU" altLang="ru-RU" sz="4000" b="1" smtClean="0">
                <a:solidFill>
                  <a:srgbClr val="336600"/>
                </a:solidFill>
              </a:rPr>
              <a:t>Решения аттестационной комиссии</a:t>
            </a:r>
            <a:r>
              <a:rPr lang="be-BY" altLang="ru-RU" smtClean="0"/>
              <a:t> </a:t>
            </a:r>
            <a:endParaRPr lang="ru-RU" altLang="ru-RU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12875"/>
            <a:ext cx="7772400" cy="489585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altLang="ru-RU" b="1" dirty="0" smtClean="0"/>
              <a:t>П. 46 – Аттестационная комиссия принимает решение:</a:t>
            </a:r>
          </a:p>
          <a:p>
            <a:pPr eaLnBrk="1" hangingPunct="1">
              <a:defRPr/>
            </a:pPr>
            <a:r>
              <a:rPr lang="ru-RU" altLang="ru-RU" b="1" dirty="0" smtClean="0"/>
              <a:t>присвоить</a:t>
            </a:r>
            <a:r>
              <a:rPr lang="ru-RU" altLang="ru-RU" dirty="0" smtClean="0"/>
              <a:t>   (</a:t>
            </a:r>
            <a:r>
              <a:rPr lang="ru-RU" altLang="ru-RU" b="1" dirty="0" smtClean="0"/>
              <a:t>отказать в присвоении) соответствующую квалификационную категорию (название должности) </a:t>
            </a:r>
            <a:r>
              <a:rPr lang="ru-RU" altLang="ru-RU" dirty="0" smtClean="0"/>
              <a:t>;     </a:t>
            </a:r>
          </a:p>
          <a:p>
            <a:pPr eaLnBrk="1" hangingPunct="1">
              <a:defRPr/>
            </a:pPr>
            <a:r>
              <a:rPr lang="ru-RU" altLang="ru-RU" b="1" dirty="0" smtClean="0"/>
              <a:t>подтвердить ….</a:t>
            </a:r>
            <a:endParaRPr lang="ru-RU" altLang="ru-RU" dirty="0" smtClean="0"/>
          </a:p>
          <a:p>
            <a:pPr eaLnBrk="1" hangingPunct="1">
              <a:defRPr/>
            </a:pPr>
            <a:r>
              <a:rPr lang="ru-RU" altLang="ru-RU" dirty="0" smtClean="0"/>
              <a:t> </a:t>
            </a:r>
            <a:r>
              <a:rPr lang="ru-RU" altLang="ru-RU" b="1" dirty="0" smtClean="0"/>
              <a:t>снизить …</a:t>
            </a:r>
            <a:endParaRPr lang="ru-RU" altLang="ru-RU" dirty="0" smtClean="0"/>
          </a:p>
          <a:p>
            <a:pPr eaLnBrk="1" hangingPunct="1">
              <a:defRPr/>
            </a:pPr>
            <a:r>
              <a:rPr lang="be-BY" altLang="ru-RU" b="1" dirty="0" smtClean="0"/>
              <a:t>отменить (касается второй категории)…</a:t>
            </a:r>
          </a:p>
          <a:p>
            <a:pPr eaLnBrk="1" hangingPunct="1">
              <a:buFontTx/>
              <a:buNone/>
              <a:defRPr/>
            </a:pPr>
            <a:endParaRPr lang="be-BY" altLang="ru-RU" dirty="0" smtClean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642938" y="571500"/>
            <a:ext cx="7772400" cy="676275"/>
          </a:xfrm>
        </p:spPr>
        <p:txBody>
          <a:bodyPr/>
          <a:lstStyle/>
          <a:p>
            <a:r>
              <a:rPr lang="ru-RU" altLang="ru-RU" sz="3200" b="1" smtClean="0"/>
              <a:t>Решение аттестационной комиссии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196975"/>
            <a:ext cx="7772400" cy="4899025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sz="2400" b="1" dirty="0" smtClean="0"/>
              <a:t>П.48</a:t>
            </a:r>
          </a:p>
          <a:p>
            <a:pPr>
              <a:buFontTx/>
              <a:buNone/>
              <a:defRPr/>
            </a:pPr>
            <a:r>
              <a:rPr lang="ru-RU" sz="2400" dirty="0" smtClean="0"/>
              <a:t>Если </a:t>
            </a:r>
            <a:r>
              <a:rPr lang="ru-RU" sz="2400" b="1" dirty="0" smtClean="0"/>
              <a:t>при проведении аттестации на присвоение </a:t>
            </a:r>
            <a:r>
              <a:rPr lang="ru-RU" sz="2400" dirty="0" smtClean="0"/>
              <a:t>категории комиссия установила нарушение требований законодательства при присвоении предыдущей категории, то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200" dirty="0" smtClean="0"/>
              <a:t>В присвоении категории, на которую он претендует, ему </a:t>
            </a:r>
            <a:r>
              <a:rPr lang="ru-RU" sz="2200" b="1" dirty="0" smtClean="0"/>
              <a:t>отказывают.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200" b="1" dirty="0" smtClean="0"/>
              <a:t>При наличии основания </a:t>
            </a:r>
            <a:r>
              <a:rPr lang="ru-RU" sz="2200" dirty="0" smtClean="0"/>
              <a:t>для сохранения у него предыдущей категории, </a:t>
            </a:r>
            <a:r>
              <a:rPr lang="ru-RU" sz="2200" b="1" dirty="0" smtClean="0"/>
              <a:t>с согласия </a:t>
            </a:r>
            <a:r>
              <a:rPr lang="ru-RU" sz="2200" dirty="0" smtClean="0"/>
              <a:t>педагогического работника, комиссия принимает решение о </a:t>
            </a:r>
            <a:r>
              <a:rPr lang="ru-RU" sz="2200" b="1" dirty="0" smtClean="0"/>
              <a:t>подтверждении</a:t>
            </a:r>
            <a:r>
              <a:rPr lang="ru-RU" sz="2200" dirty="0" smtClean="0"/>
              <a:t> этой категории.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200" b="1" dirty="0" smtClean="0"/>
              <a:t>При отсутствии </a:t>
            </a:r>
            <a:r>
              <a:rPr lang="ru-RU" sz="2200" dirty="0" smtClean="0"/>
              <a:t>оснований для подтверждения или </a:t>
            </a:r>
            <a:r>
              <a:rPr lang="ru-RU" sz="2200" b="1" dirty="0" smtClean="0"/>
              <a:t>отказе работника</a:t>
            </a:r>
            <a:r>
              <a:rPr lang="ru-RU" sz="2200" dirty="0" smtClean="0"/>
              <a:t> от подтверждения – категория </a:t>
            </a:r>
            <a:r>
              <a:rPr lang="ru-RU" sz="2200" b="1" dirty="0" smtClean="0"/>
              <a:t>отменяется.</a:t>
            </a:r>
            <a:endParaRPr lang="ru-RU" sz="2200" b="1" dirty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571500" y="357188"/>
            <a:ext cx="7772400" cy="819150"/>
          </a:xfrm>
        </p:spPr>
        <p:txBody>
          <a:bodyPr/>
          <a:lstStyle/>
          <a:p>
            <a:r>
              <a:rPr lang="ru-RU" altLang="ru-RU" sz="3600" b="1" smtClean="0"/>
              <a:t>Решение аттестационной комиссии</a:t>
            </a:r>
            <a:endParaRPr lang="ru-RU" altLang="ru-RU" sz="36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4213" y="1125538"/>
            <a:ext cx="7772400" cy="532765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sz="2400" b="1" dirty="0" smtClean="0"/>
              <a:t>П. 49</a:t>
            </a:r>
          </a:p>
          <a:p>
            <a:pPr>
              <a:buFontTx/>
              <a:buNone/>
              <a:defRPr/>
            </a:pPr>
            <a:r>
              <a:rPr lang="ru-RU" sz="2400" dirty="0" smtClean="0"/>
              <a:t>Если </a:t>
            </a:r>
            <a:r>
              <a:rPr lang="ru-RU" sz="2400" b="1" dirty="0" smtClean="0"/>
              <a:t>при аттестации на подтверждение </a:t>
            </a:r>
            <a:r>
              <a:rPr lang="ru-RU" sz="2400" dirty="0" smtClean="0"/>
              <a:t>категории комиссия установила нарушения требований законодательства при присвоении этой категории, то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200" b="1" dirty="0" smtClean="0"/>
              <a:t>При наличии основания </a:t>
            </a:r>
            <a:r>
              <a:rPr lang="ru-RU" sz="2200" dirty="0" smtClean="0"/>
              <a:t>для присвоения педагогическому работнику данной квалификационной категории комиссия принимает решение о её </a:t>
            </a:r>
            <a:r>
              <a:rPr lang="ru-RU" sz="2200" b="1" dirty="0" smtClean="0"/>
              <a:t>подтверждении</a:t>
            </a:r>
            <a:r>
              <a:rPr lang="ru-RU" sz="2200" dirty="0" smtClean="0"/>
              <a:t>.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200" b="1" dirty="0" smtClean="0"/>
              <a:t>При отсутствии оснований </a:t>
            </a:r>
            <a:r>
              <a:rPr lang="ru-RU" sz="2200" dirty="0" smtClean="0"/>
              <a:t>для присвоения этой категории – решение о ей </a:t>
            </a:r>
            <a:r>
              <a:rPr lang="ru-RU" sz="2200" b="1" dirty="0" smtClean="0"/>
              <a:t>отмене. </a:t>
            </a: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333375"/>
            <a:ext cx="7773987" cy="792163"/>
          </a:xfrm>
        </p:spPr>
        <p:txBody>
          <a:bodyPr/>
          <a:lstStyle/>
          <a:p>
            <a:pPr algn="l"/>
            <a:r>
              <a:rPr lang="ru-RU" altLang="ru-RU" b="1" smtClean="0">
                <a:solidFill>
                  <a:srgbClr val="336600"/>
                </a:solidFill>
              </a:rPr>
              <a:t>Основные понятия</a:t>
            </a:r>
            <a:r>
              <a:rPr lang="ru-RU" altLang="ru-RU" smtClean="0">
                <a:solidFill>
                  <a:srgbClr val="336600"/>
                </a:solidFill>
              </a:rPr>
              <a:t>:</a:t>
            </a:r>
            <a:endParaRPr lang="be-BY" altLang="ru-RU" smtClean="0">
              <a:solidFill>
                <a:srgbClr val="3366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341438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smtClean="0"/>
              <a:t>- </a:t>
            </a:r>
            <a:r>
              <a:rPr lang="ru-RU" altLang="ru-RU" sz="2400" b="1" smtClean="0"/>
              <a:t>Квалификационная категория</a:t>
            </a:r>
            <a:r>
              <a:rPr lang="ru-RU" altLang="ru-RU" sz="2400" smtClean="0"/>
              <a:t> – соответствующий нормативным критериям уровень профессиональной компетентности и продуктивности педагогического труда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smtClean="0"/>
              <a:t>- </a:t>
            </a:r>
            <a:r>
              <a:rPr lang="ru-RU" altLang="ru-RU" sz="2400" b="1" smtClean="0"/>
              <a:t>Компетентность –</a:t>
            </a:r>
            <a:r>
              <a:rPr lang="ru-RU" altLang="ru-RU" sz="2400" smtClean="0"/>
              <a:t> системное понятие, определяющее объем компетенций, круг полномочий в педагогической деятельности, круг вопросов, в которых субъект обладает познаниями, опытом, а также его личностные, индивидуальные особенности, позволяющие ему реализовывать определенные профессиональные задачи </a:t>
            </a:r>
          </a:p>
          <a:p>
            <a:pPr>
              <a:lnSpc>
                <a:spcPct val="90000"/>
              </a:lnSpc>
            </a:pPr>
            <a:endParaRPr lang="ru-RU" altLang="ru-RU" sz="2400" smtClean="0"/>
          </a:p>
          <a:p>
            <a:pPr>
              <a:lnSpc>
                <a:spcPct val="90000"/>
              </a:lnSpc>
            </a:pPr>
            <a:endParaRPr lang="ru-RU" altLang="ru-RU" sz="2400" smtClean="0"/>
          </a:p>
          <a:p>
            <a:pPr>
              <a:lnSpc>
                <a:spcPct val="90000"/>
              </a:lnSpc>
            </a:pPr>
            <a:endParaRPr lang="ru-RU" altLang="ru-RU" sz="2400" smtClean="0"/>
          </a:p>
          <a:p>
            <a:pPr>
              <a:lnSpc>
                <a:spcPct val="90000"/>
              </a:lnSpc>
            </a:pPr>
            <a:endParaRPr lang="be-BY" altLang="ru-RU" sz="2400" smtClean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574675"/>
          </a:xfrm>
        </p:spPr>
        <p:txBody>
          <a:bodyPr/>
          <a:lstStyle/>
          <a:p>
            <a:r>
              <a:rPr lang="ru-RU" altLang="ru-RU" sz="3600" b="1" smtClean="0">
                <a:solidFill>
                  <a:srgbClr val="336600"/>
                </a:solidFill>
              </a:rPr>
              <a:t>Решения аттестационной комиссии</a:t>
            </a:r>
            <a:endParaRPr lang="be-BY" altLang="ru-RU" sz="3600" b="1" smtClean="0">
              <a:solidFill>
                <a:srgbClr val="336600"/>
              </a:solidFill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196975"/>
            <a:ext cx="7772400" cy="491807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sz="2200" b="1" dirty="0" smtClean="0"/>
              <a:t>П. 49 - Если педагогический работник отказался от прохождения </a:t>
            </a:r>
            <a:r>
              <a:rPr lang="ru-RU" altLang="ru-RU" sz="2200" b="1" strike="sngStrike" dirty="0" smtClean="0"/>
              <a:t>обязательной </a:t>
            </a:r>
            <a:r>
              <a:rPr lang="ru-RU" altLang="ru-RU" sz="2200" b="1" dirty="0" smtClean="0"/>
              <a:t>аттестации на подтверждение квалификационной категории или не явился на квалификационный экзамен или собеседование без уважительной причины, решение аттестационной комиссии его категория снижается или отменяется.</a:t>
            </a:r>
          </a:p>
          <a:p>
            <a:pPr marL="0" indent="0">
              <a:buFontTx/>
              <a:buNone/>
            </a:pPr>
            <a:r>
              <a:rPr lang="be-BY" altLang="ru-RU" sz="2400" dirty="0" smtClean="0"/>
              <a:t>(п 52). </a:t>
            </a:r>
            <a:r>
              <a:rPr lang="be-BY" altLang="ru-RU" sz="2400" b="1" dirty="0" smtClean="0"/>
              <a:t>При отказе, отмене, снижении квалификационной категории </a:t>
            </a:r>
            <a:r>
              <a:rPr lang="be-BY" altLang="ru-RU" sz="2400" dirty="0" smtClean="0"/>
              <a:t>(или не сдаче квалификационного экзамена) педагогический работник имеет право пройти аттестацию </a:t>
            </a:r>
            <a:r>
              <a:rPr lang="be-BY" altLang="ru-RU" sz="2400" b="1" dirty="0" smtClean="0"/>
              <a:t>через год после </a:t>
            </a:r>
            <a:r>
              <a:rPr lang="be-BY" altLang="ru-RU" sz="2400" dirty="0" smtClean="0"/>
              <a:t>принятия решения</a:t>
            </a: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685800" y="214313"/>
            <a:ext cx="7772400" cy="1000125"/>
          </a:xfrm>
        </p:spPr>
        <p:txBody>
          <a:bodyPr/>
          <a:lstStyle/>
          <a:p>
            <a:r>
              <a:rPr lang="ru-RU" altLang="ru-RU" sz="3600" b="1" smtClean="0">
                <a:solidFill>
                  <a:srgbClr val="336600"/>
                </a:solidFill>
              </a:rPr>
              <a:t>Решения аттестационной комиссии</a:t>
            </a:r>
            <a:endParaRPr lang="ru-RU" altLang="ru-RU" sz="3600" smtClean="0"/>
          </a:p>
        </p:txBody>
      </p:sp>
      <p:sp>
        <p:nvSpPr>
          <p:cNvPr id="41987" name="Содержимое 2"/>
          <p:cNvSpPr>
            <a:spLocks noGrp="1"/>
          </p:cNvSpPr>
          <p:nvPr>
            <p:ph idx="1"/>
          </p:nvPr>
        </p:nvSpPr>
        <p:spPr>
          <a:xfrm>
            <a:off x="642910" y="1142984"/>
            <a:ext cx="7772400" cy="4572032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FontTx/>
              <a:buNone/>
            </a:pPr>
            <a:r>
              <a:rPr lang="ru-RU" altLang="ru-RU" sz="2800" dirty="0" smtClean="0"/>
              <a:t>Решение принимается, если за него проголосовало более 50% присутствующих членов комиссии и при наличии на заседании 2/3 членов этой комиссии. При равенстве голосов решение принимается в пользу аттестуемого (п.50).</a:t>
            </a:r>
          </a:p>
          <a:p>
            <a:pPr marL="0" indent="0" algn="just">
              <a:spcBef>
                <a:spcPts val="0"/>
              </a:spcBef>
              <a:buFontTx/>
              <a:buNone/>
            </a:pPr>
            <a:r>
              <a:rPr lang="ru-RU" altLang="ru-RU" sz="2800" dirty="0" smtClean="0"/>
              <a:t>Решение аттестационной комиссии организации системы образования </a:t>
            </a:r>
            <a:r>
              <a:rPr lang="ru-RU" altLang="ru-RU" sz="2800" b="1" dirty="0" smtClean="0">
                <a:solidFill>
                  <a:schemeClr val="tx2"/>
                </a:solidFill>
              </a:rPr>
              <a:t>в 5-дневный срок </a:t>
            </a:r>
            <a:r>
              <a:rPr lang="ru-RU" altLang="ru-RU" sz="2800" dirty="0" smtClean="0"/>
              <a:t>оформляется приказом руководителя и вступает в силу с дня подписания приказа.</a:t>
            </a:r>
            <a:endParaRPr lang="ru-RU" altLang="ru-RU" sz="28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461963"/>
          </a:xfrm>
        </p:spPr>
        <p:txBody>
          <a:bodyPr/>
          <a:lstStyle/>
          <a:p>
            <a:r>
              <a:rPr lang="ru-RU" altLang="ru-RU" b="1" smtClean="0">
                <a:solidFill>
                  <a:srgbClr val="336600"/>
                </a:solidFill>
              </a:rPr>
              <a:t>Инструкция об аттестации</a:t>
            </a:r>
            <a:endParaRPr lang="ru-RU" altLang="ru-RU" smtClean="0"/>
          </a:p>
        </p:txBody>
      </p:sp>
      <p:sp>
        <p:nvSpPr>
          <p:cNvPr id="430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altLang="ru-RU" smtClean="0"/>
              <a:t>Аттестационные материалы (аналитическая информация и характеристика), заявление, протоколы заседаний аттестационной комиссии </a:t>
            </a:r>
            <a:r>
              <a:rPr lang="ru-RU" altLang="ru-RU" b="1" smtClean="0"/>
              <a:t>хранятся 5 лет</a:t>
            </a:r>
            <a:r>
              <a:rPr lang="ru-RU" altLang="ru-RU" smtClean="0"/>
              <a:t>.</a:t>
            </a: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3987" cy="576263"/>
          </a:xfrm>
        </p:spPr>
        <p:txBody>
          <a:bodyPr/>
          <a:lstStyle/>
          <a:p>
            <a:r>
              <a:rPr lang="ru-RU" altLang="ru-RU" sz="2800" b="1" smtClean="0">
                <a:solidFill>
                  <a:srgbClr val="336600"/>
                </a:solidFill>
              </a:rPr>
              <a:t>Изучение педагогической деятельности</a:t>
            </a:r>
            <a:endParaRPr lang="be-BY" altLang="ru-RU" sz="2800" b="1" smtClean="0">
              <a:solidFill>
                <a:srgbClr val="336600"/>
              </a:solidFill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052513"/>
            <a:ext cx="8134350" cy="547211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2400" b="1" smtClean="0">
                <a:solidFill>
                  <a:schemeClr val="hlink"/>
                </a:solidFill>
              </a:rPr>
              <a:t>Квалификационные характеристики</a:t>
            </a:r>
          </a:p>
          <a:p>
            <a:pPr algn="just">
              <a:buFontTx/>
              <a:buNone/>
            </a:pPr>
            <a:r>
              <a:rPr lang="ru-RU" altLang="ru-RU" sz="2400" b="1" smtClean="0">
                <a:solidFill>
                  <a:schemeClr val="tx2"/>
                </a:solidFill>
              </a:rPr>
              <a:t>«Должностные обязанности» - </a:t>
            </a:r>
            <a:r>
              <a:rPr lang="ru-RU" altLang="ru-RU" sz="2400" b="1" smtClean="0"/>
              <a:t>содержит основные функции, которые могут быть поручены работнику, являются основой для разработки должностных инструкций на местах, а также программ изучения педагогической деятельности</a:t>
            </a:r>
          </a:p>
          <a:p>
            <a:pPr>
              <a:buFontTx/>
              <a:buNone/>
            </a:pPr>
            <a:r>
              <a:rPr lang="ru-RU" altLang="ru-RU" sz="2400" b="1" smtClean="0">
                <a:solidFill>
                  <a:schemeClr val="tx2"/>
                </a:solidFill>
              </a:rPr>
              <a:t>«Должен знать»</a:t>
            </a:r>
            <a:r>
              <a:rPr lang="ru-RU" altLang="ru-RU" sz="2400" b="1" smtClean="0">
                <a:solidFill>
                  <a:schemeClr val="hlink"/>
                </a:solidFill>
              </a:rPr>
              <a:t> - </a:t>
            </a:r>
            <a:r>
              <a:rPr lang="ru-RU" altLang="ru-RU" sz="2400" b="1" smtClean="0"/>
              <a:t>содержит основные требования в отношении специальных знаний, а также знаний законодательных актов, положений, инструкций и др. нормативных актов</a:t>
            </a:r>
          </a:p>
          <a:p>
            <a:pPr>
              <a:buFontTx/>
              <a:buNone/>
            </a:pPr>
            <a:r>
              <a:rPr lang="ru-RU" altLang="ru-RU" sz="2400" b="1" smtClean="0">
                <a:solidFill>
                  <a:schemeClr val="tx2"/>
                </a:solidFill>
              </a:rPr>
              <a:t>«Квалификационные требования» - </a:t>
            </a:r>
            <a:r>
              <a:rPr lang="ru-RU" altLang="ru-RU" sz="2400" b="1" smtClean="0"/>
              <a:t>предусматривает уровень образования и стаж работы</a:t>
            </a:r>
            <a:endParaRPr lang="be-BY" altLang="ru-RU" sz="2400" b="1" smtClean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792163"/>
          </a:xfrm>
        </p:spPr>
        <p:txBody>
          <a:bodyPr/>
          <a:lstStyle/>
          <a:p>
            <a:r>
              <a:rPr lang="ru-RU" altLang="ru-RU" sz="3200" b="1" smtClean="0">
                <a:solidFill>
                  <a:srgbClr val="336600"/>
                </a:solidFill>
              </a:rPr>
              <a:t/>
            </a:r>
            <a:br>
              <a:rPr lang="ru-RU" altLang="ru-RU" sz="3200" b="1" smtClean="0">
                <a:solidFill>
                  <a:srgbClr val="336600"/>
                </a:solidFill>
              </a:rPr>
            </a:br>
            <a:r>
              <a:rPr lang="ru-RU" altLang="ru-RU" sz="3200" b="1" smtClean="0">
                <a:solidFill>
                  <a:srgbClr val="336600"/>
                </a:solidFill>
              </a:rPr>
              <a:t>В ходе аттестации оцениваются и определяются:</a:t>
            </a:r>
            <a:br>
              <a:rPr lang="ru-RU" altLang="ru-RU" sz="3200" b="1" smtClean="0">
                <a:solidFill>
                  <a:srgbClr val="336600"/>
                </a:solidFill>
              </a:rPr>
            </a:br>
            <a:endParaRPr lang="be-BY" altLang="ru-RU" sz="3200" b="1" smtClean="0">
              <a:solidFill>
                <a:srgbClr val="336600"/>
              </a:solidFill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484313"/>
            <a:ext cx="7772400" cy="446563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altLang="ru-RU" sz="2400" smtClean="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200" smtClean="0"/>
              <a:t>-  </a:t>
            </a:r>
            <a:r>
              <a:rPr lang="ru-RU" altLang="ru-RU" sz="2400" smtClean="0"/>
              <a:t>деятельность педагога за аттестационный период (2-3 года), для подтверждения категории за 5 лет.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altLang="ru-RU" sz="2400" smtClean="0"/>
              <a:t>достижение результатов (учащихся и педагога);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altLang="ru-RU" sz="2400" smtClean="0"/>
              <a:t>деловые, личностные качества педагога;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altLang="ru-RU" sz="2400" smtClean="0"/>
              <a:t>возможности дальнейшего роста и обучения;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400" smtClean="0"/>
              <a:t>-  необходимость помощи, пути улучшения деятельности.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altLang="ru-RU" sz="2400" smtClean="0"/>
          </a:p>
          <a:p>
            <a:pPr>
              <a:lnSpc>
                <a:spcPct val="80000"/>
              </a:lnSpc>
              <a:buFontTx/>
              <a:buNone/>
            </a:pPr>
            <a:endParaRPr lang="ru-RU" altLang="ru-RU" sz="24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000" smtClean="0"/>
              <a:t> </a:t>
            </a:r>
            <a:endParaRPr lang="be-BY" altLang="ru-RU" sz="2000" smtClean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8913"/>
            <a:ext cx="8964613" cy="792162"/>
          </a:xfrm>
        </p:spPr>
        <p:txBody>
          <a:bodyPr/>
          <a:lstStyle/>
          <a:p>
            <a:r>
              <a:rPr lang="ru-RU" altLang="ru-RU" sz="2800" b="1" smtClean="0">
                <a:solidFill>
                  <a:srgbClr val="336600"/>
                </a:solidFill>
              </a:rPr>
              <a:t>Основные этапы аттестации:</a:t>
            </a:r>
            <a:endParaRPr lang="be-BY" altLang="ru-RU" sz="2800" b="1" smtClean="0">
              <a:solidFill>
                <a:srgbClr val="336600"/>
              </a:solidFill>
            </a:endParaRPr>
          </a:p>
        </p:txBody>
      </p:sp>
      <p:sp>
        <p:nvSpPr>
          <p:cNvPr id="46083" name="Rectangle 7"/>
          <p:cNvSpPr>
            <a:spLocks noChangeArrowheads="1"/>
          </p:cNvSpPr>
          <p:nvPr/>
        </p:nvSpPr>
        <p:spPr bwMode="auto">
          <a:xfrm>
            <a:off x="179388" y="412750"/>
            <a:ext cx="8640762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533400">
              <a:tabLst>
                <a:tab pos="342900" algn="l"/>
                <a:tab pos="355600" algn="l"/>
              </a:tabLst>
            </a:pPr>
            <a:endParaRPr lang="ru-RU" altLang="ru-RU" b="1"/>
          </a:p>
          <a:p>
            <a:pPr defTabSz="533400">
              <a:tabLst>
                <a:tab pos="342900" algn="l"/>
                <a:tab pos="355600" algn="l"/>
              </a:tabLst>
            </a:pPr>
            <a:r>
              <a:rPr lang="ru-RU" altLang="ru-RU" b="1"/>
              <a:t>1. Подготовительный этап. </a:t>
            </a:r>
            <a:endParaRPr lang="be-BY" altLang="ru-RU"/>
          </a:p>
          <a:p>
            <a:pPr defTabSz="533400">
              <a:tabLst>
                <a:tab pos="342900" algn="l"/>
                <a:tab pos="355600" algn="l"/>
              </a:tabLst>
            </a:pPr>
            <a:r>
              <a:rPr lang="ru-RU" altLang="ru-RU" b="1"/>
              <a:t>        </a:t>
            </a:r>
            <a:r>
              <a:rPr lang="ru-RU" altLang="ru-RU"/>
              <a:t>1.1.Избрание аттестационной комиссии</a:t>
            </a:r>
            <a:endParaRPr lang="be-BY" altLang="ru-RU"/>
          </a:p>
          <a:p>
            <a:pPr defTabSz="533400">
              <a:tabLst>
                <a:tab pos="342900" algn="l"/>
                <a:tab pos="355600" algn="l"/>
              </a:tabLst>
            </a:pPr>
            <a:r>
              <a:rPr lang="ru-RU" altLang="ru-RU"/>
              <a:t>        1.2. Оформление приказа руководителя о персональном составе комиссии, доведение его до сведения педагогических работников.</a:t>
            </a:r>
            <a:endParaRPr lang="be-BY" altLang="ru-RU"/>
          </a:p>
          <a:p>
            <a:pPr defTabSz="533400">
              <a:tabLst>
                <a:tab pos="342900" algn="l"/>
                <a:tab pos="355600" algn="l"/>
              </a:tabLst>
            </a:pPr>
            <a:r>
              <a:rPr lang="ru-RU" altLang="ru-RU"/>
              <a:t>        1.3. Оформление пакета документов по аттестации.</a:t>
            </a:r>
            <a:endParaRPr lang="be-BY" altLang="ru-RU"/>
          </a:p>
          <a:p>
            <a:pPr defTabSz="533400">
              <a:tabLst>
                <a:tab pos="342900" algn="l"/>
                <a:tab pos="355600" algn="l"/>
              </a:tabLst>
            </a:pPr>
            <a:r>
              <a:rPr lang="ru-RU" altLang="ru-RU"/>
              <a:t>        1.4. Оформление выставочного стенда с материалами аттестации.</a:t>
            </a:r>
          </a:p>
          <a:p>
            <a:pPr defTabSz="533400">
              <a:tabLst>
                <a:tab pos="342900" algn="l"/>
                <a:tab pos="355600" algn="l"/>
              </a:tabLst>
            </a:pPr>
            <a:r>
              <a:rPr lang="ru-RU" altLang="ru-RU"/>
              <a:t>        1.5. Подготовка вопросников, анкет, текстов для изучения педагогической деятельности аттестуемого</a:t>
            </a:r>
            <a:endParaRPr lang="be-BY" altLang="ru-RU"/>
          </a:p>
          <a:p>
            <a:pPr defTabSz="533400">
              <a:tabLst>
                <a:tab pos="342900" algn="l"/>
                <a:tab pos="355600" algn="l"/>
              </a:tabLst>
            </a:pPr>
            <a:r>
              <a:rPr lang="ru-RU" altLang="ru-RU" b="1"/>
              <a:t>2. Организационный этап. </a:t>
            </a:r>
            <a:endParaRPr lang="be-BY" altLang="ru-RU"/>
          </a:p>
          <a:p>
            <a:pPr defTabSz="533400">
              <a:tabLst>
                <a:tab pos="342900" algn="l"/>
                <a:tab pos="355600" algn="l"/>
              </a:tabLst>
            </a:pPr>
            <a:r>
              <a:rPr lang="ru-RU" altLang="ru-RU" b="1"/>
              <a:t>        </a:t>
            </a:r>
            <a:r>
              <a:rPr lang="ru-RU" altLang="ru-RU"/>
              <a:t>2.1.Прием заявлений на аттестацию</a:t>
            </a:r>
            <a:endParaRPr lang="be-BY" altLang="ru-RU"/>
          </a:p>
          <a:p>
            <a:pPr defTabSz="533400">
              <a:tabLst>
                <a:tab pos="342900" algn="l"/>
                <a:tab pos="355600" algn="l"/>
              </a:tabLst>
            </a:pPr>
            <a:r>
              <a:rPr lang="ru-RU" altLang="ru-RU"/>
              <a:t>        2.2.Рассмотрение заявлений аттестационной комиссией.</a:t>
            </a:r>
            <a:endParaRPr lang="be-BY" altLang="ru-RU"/>
          </a:p>
          <a:p>
            <a:pPr defTabSz="533400">
              <a:tabLst>
                <a:tab pos="342900" algn="l"/>
                <a:tab pos="355600" algn="l"/>
              </a:tabLst>
            </a:pPr>
            <a:r>
              <a:rPr lang="ru-RU" altLang="ru-RU"/>
              <a:t>        2.3. Составление графика аттестации.</a:t>
            </a:r>
            <a:endParaRPr lang="be-BY" altLang="ru-RU"/>
          </a:p>
          <a:p>
            <a:pPr defTabSz="533400">
              <a:tabLst>
                <a:tab pos="342900" algn="l"/>
                <a:tab pos="355600" algn="l"/>
              </a:tabLst>
            </a:pPr>
            <a:r>
              <a:rPr lang="ru-RU" altLang="ru-RU"/>
              <a:t>        2.4. Согласование графика прохождения аттестации с профсоюзным комитетом</a:t>
            </a:r>
            <a:endParaRPr lang="be-BY" altLang="ru-RU"/>
          </a:p>
          <a:p>
            <a:pPr defTabSz="533400">
              <a:tabLst>
                <a:tab pos="342900" algn="l"/>
                <a:tab pos="355600" algn="l"/>
              </a:tabLst>
            </a:pPr>
            <a:r>
              <a:rPr lang="ru-RU" altLang="ru-RU"/>
              <a:t>        </a:t>
            </a:r>
          </a:p>
        </p:txBody>
      </p:sp>
    </p:spTree>
  </p:cSld>
  <p:clrMapOvr>
    <a:masterClrMapping/>
  </p:clrMapOvr>
  <p:transition spd="med">
    <p:cover dir="d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15888"/>
            <a:ext cx="7772400" cy="604837"/>
          </a:xfrm>
        </p:spPr>
        <p:txBody>
          <a:bodyPr/>
          <a:lstStyle/>
          <a:p>
            <a:r>
              <a:rPr lang="ru-RU" altLang="ru-RU" sz="3200" b="1" smtClean="0">
                <a:solidFill>
                  <a:srgbClr val="336600"/>
                </a:solidFill>
              </a:rPr>
              <a:t>Основные этапы аттестации:</a:t>
            </a:r>
            <a:endParaRPr lang="be-BY" altLang="ru-RU" sz="3200" b="1" smtClean="0">
              <a:solidFill>
                <a:srgbClr val="336600"/>
              </a:solidFill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68413"/>
            <a:ext cx="7772400" cy="4827587"/>
          </a:xfrm>
        </p:spPr>
        <p:txBody>
          <a:bodyPr/>
          <a:lstStyle/>
          <a:p>
            <a:pPr marL="88900" indent="-88900">
              <a:buFontTx/>
              <a:buNone/>
            </a:pPr>
            <a:r>
              <a:rPr lang="ru-RU" altLang="ru-RU" sz="2400" smtClean="0"/>
              <a:t>2.5. Издание приказа руководителя о проведении аттестации.</a:t>
            </a:r>
          </a:p>
          <a:p>
            <a:pPr marL="88900" indent="-88900">
              <a:buFontTx/>
              <a:buNone/>
            </a:pPr>
            <a:r>
              <a:rPr lang="ru-RU" altLang="ru-RU" sz="2400" smtClean="0"/>
              <a:t>2.6. Составление программ изучения профессиональной деятельности аттестуемого</a:t>
            </a:r>
          </a:p>
          <a:p>
            <a:pPr marL="88900" indent="-88900">
              <a:buFontTx/>
              <a:buNone/>
            </a:pPr>
            <a:r>
              <a:rPr lang="ru-RU" altLang="ru-RU" sz="2400" b="1" smtClean="0"/>
              <a:t>3. Процессуальный (основной)</a:t>
            </a:r>
          </a:p>
          <a:p>
            <a:pPr marL="88900" indent="-88900">
              <a:buFontTx/>
              <a:buNone/>
            </a:pPr>
            <a:r>
              <a:rPr lang="ru-RU" altLang="ru-RU" sz="2400" smtClean="0"/>
              <a:t>3.1</a:t>
            </a:r>
            <a:r>
              <a:rPr lang="ru-RU" altLang="ru-RU" sz="2400" b="1" smtClean="0"/>
              <a:t>. </a:t>
            </a:r>
            <a:r>
              <a:rPr lang="ru-RU" altLang="ru-RU" sz="2400" smtClean="0"/>
              <a:t>Изучение</a:t>
            </a:r>
            <a:r>
              <a:rPr lang="ru-RU" altLang="ru-RU" sz="2400" b="1" smtClean="0"/>
              <a:t> </a:t>
            </a:r>
            <a:r>
              <a:rPr lang="ru-RU" altLang="ru-RU" sz="2400" smtClean="0"/>
              <a:t>педагогической деятельности</a:t>
            </a:r>
            <a:r>
              <a:rPr lang="ru-RU" altLang="ru-RU" sz="2400" b="1" smtClean="0"/>
              <a:t> в соответствии с Квалификационным справочником</a:t>
            </a:r>
          </a:p>
          <a:p>
            <a:pPr marL="88900" indent="-88900">
              <a:buFontTx/>
              <a:buNone/>
            </a:pPr>
            <a:r>
              <a:rPr lang="ru-RU" altLang="ru-RU" sz="2400" smtClean="0"/>
              <a:t>(собеседование</a:t>
            </a:r>
            <a:r>
              <a:rPr lang="ru-RU" altLang="ru-RU" sz="2400" b="1" smtClean="0"/>
              <a:t>, </a:t>
            </a:r>
            <a:r>
              <a:rPr lang="ru-RU" altLang="ru-RU" sz="2400" smtClean="0"/>
              <a:t>анкетирование, тестирование, самооценка, оценка сотрудника руководителем, коллегами, наблюдение за педдеятельностью, анализ результатов, и т.д.).</a:t>
            </a:r>
          </a:p>
          <a:p>
            <a:pPr marL="88900" indent="-88900">
              <a:buFontTx/>
              <a:buNone/>
            </a:pPr>
            <a:endParaRPr lang="be-BY" altLang="ru-RU" sz="2400" smtClean="0"/>
          </a:p>
        </p:txBody>
      </p:sp>
    </p:spTree>
  </p:cSld>
  <p:clrMapOvr>
    <a:masterClrMapping/>
  </p:clrMapOvr>
  <p:transition spd="med">
    <p:cover dir="d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720725"/>
          </a:xfrm>
        </p:spPr>
        <p:txBody>
          <a:bodyPr/>
          <a:lstStyle/>
          <a:p>
            <a:r>
              <a:rPr lang="ru-RU" altLang="ru-RU" sz="2800" b="1" smtClean="0">
                <a:solidFill>
                  <a:srgbClr val="336600"/>
                </a:solidFill>
              </a:rPr>
              <a:t>Основные этапы аттестации:</a:t>
            </a:r>
            <a:endParaRPr lang="be-BY" altLang="ru-RU" sz="2800" b="1" smtClean="0">
              <a:solidFill>
                <a:srgbClr val="336600"/>
              </a:solidFill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81075"/>
            <a:ext cx="7918450" cy="5400675"/>
          </a:xfrm>
        </p:spPr>
        <p:txBody>
          <a:bodyPr/>
          <a:lstStyle/>
          <a:p>
            <a:pPr marL="88900" indent="-88900">
              <a:buFontTx/>
              <a:buNone/>
              <a:defRPr/>
            </a:pPr>
            <a:r>
              <a:rPr lang="ru-RU" altLang="ru-RU" sz="2400" dirty="0" smtClean="0"/>
              <a:t>3.2. Подготовка аналитических материалов по результатам изучения деятельности.</a:t>
            </a:r>
          </a:p>
          <a:p>
            <a:pPr marL="88900" indent="-88900">
              <a:buFontTx/>
              <a:buNone/>
              <a:defRPr/>
            </a:pPr>
            <a:r>
              <a:rPr lang="ru-RU" altLang="ru-RU" sz="2400" dirty="0" smtClean="0"/>
              <a:t>3.3. Сдача квалификационного экзамена, предоставление справки в аттестационную комиссию.</a:t>
            </a:r>
          </a:p>
          <a:p>
            <a:pPr marL="88900" indent="-88900">
              <a:buFontTx/>
              <a:buNone/>
              <a:defRPr/>
            </a:pPr>
            <a:r>
              <a:rPr lang="ru-RU" altLang="ru-RU" sz="2400" dirty="0" smtClean="0"/>
              <a:t>3.4. Составление характеристики.</a:t>
            </a:r>
          </a:p>
          <a:p>
            <a:pPr marL="444500" indent="-444500">
              <a:lnSpc>
                <a:spcPct val="90000"/>
              </a:lnSpc>
              <a:buFontTx/>
              <a:buNone/>
              <a:defRPr/>
            </a:pPr>
            <a:r>
              <a:rPr lang="ru-RU" altLang="ru-RU" sz="2400" b="1" dirty="0" smtClean="0"/>
              <a:t>4.</a:t>
            </a:r>
            <a:r>
              <a:rPr lang="ru-RU" altLang="ru-RU" sz="2800" b="1" dirty="0" smtClean="0"/>
              <a:t> Заключительный (итоговый) этап</a:t>
            </a:r>
          </a:p>
          <a:p>
            <a:pPr marL="444500" indent="-444500">
              <a:lnSpc>
                <a:spcPct val="90000"/>
              </a:lnSpc>
              <a:buFontTx/>
              <a:buNone/>
              <a:defRPr/>
            </a:pPr>
            <a:r>
              <a:rPr lang="ru-RU" altLang="ru-RU" sz="2400" dirty="0" smtClean="0"/>
              <a:t>4.1. Проведение аттестационного собеседования.</a:t>
            </a:r>
          </a:p>
          <a:p>
            <a:pPr marL="444500" indent="-444500">
              <a:lnSpc>
                <a:spcPct val="90000"/>
              </a:lnSpc>
              <a:buFontTx/>
              <a:buNone/>
              <a:defRPr/>
            </a:pPr>
            <a:r>
              <a:rPr lang="ru-RU" altLang="ru-RU" sz="2400" b="1" dirty="0" smtClean="0"/>
              <a:t>       </a:t>
            </a:r>
            <a:r>
              <a:rPr lang="ru-RU" altLang="ru-RU" sz="2400" dirty="0" smtClean="0"/>
              <a:t>(сопоставление точек зрения на результаты деятельности, обсуждение дальнейших путей профессионального развития педагога)</a:t>
            </a:r>
          </a:p>
          <a:p>
            <a:pPr marL="444500" indent="-444500">
              <a:lnSpc>
                <a:spcPct val="95000"/>
              </a:lnSpc>
              <a:buFontTx/>
              <a:buNone/>
              <a:defRPr/>
            </a:pPr>
            <a:r>
              <a:rPr lang="ru-RU" altLang="ru-RU" sz="2400" dirty="0" smtClean="0"/>
              <a:t>4.2.Принятие решения</a:t>
            </a:r>
          </a:p>
          <a:p>
            <a:pPr marL="444500" indent="-444500">
              <a:lnSpc>
                <a:spcPct val="95000"/>
              </a:lnSpc>
              <a:buFontTx/>
              <a:buNone/>
              <a:defRPr/>
            </a:pPr>
            <a:r>
              <a:rPr lang="ru-RU" altLang="ru-RU" b="1" dirty="0" smtClean="0"/>
              <a:t>    </a:t>
            </a:r>
            <a:endParaRPr lang="be-BY" altLang="ru-RU" sz="1800" dirty="0" smtClean="0"/>
          </a:p>
        </p:txBody>
      </p:sp>
    </p:spTree>
  </p:cSld>
  <p:clrMapOvr>
    <a:masterClrMapping/>
  </p:clrMapOvr>
  <p:transition spd="med">
    <p:cover dir="d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719138"/>
          </a:xfrm>
        </p:spPr>
        <p:txBody>
          <a:bodyPr/>
          <a:lstStyle/>
          <a:p>
            <a:r>
              <a:rPr lang="ru-RU" altLang="ru-RU" sz="3200" b="1" smtClean="0">
                <a:solidFill>
                  <a:srgbClr val="336600"/>
                </a:solidFill>
              </a:rPr>
              <a:t>Основные этапы аттестации:</a:t>
            </a:r>
            <a:endParaRPr lang="be-BY" altLang="ru-RU" sz="3200" b="1" smtClean="0">
              <a:solidFill>
                <a:srgbClr val="336600"/>
              </a:solidFill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44500" indent="-444500">
              <a:lnSpc>
                <a:spcPct val="95000"/>
              </a:lnSpc>
              <a:buFontTx/>
              <a:buNone/>
              <a:defRPr/>
            </a:pPr>
            <a:r>
              <a:rPr lang="ru-RU" altLang="ru-RU" sz="2800" dirty="0" smtClean="0"/>
              <a:t>(кроме решения предусмотренного Инструкцией  даются рекомендации о повышении квалификации, об улучшении отдельных направлений деятельности, о постановке в резерв на руководящую должность и т.д.) </a:t>
            </a:r>
          </a:p>
          <a:p>
            <a:pPr marL="444500" indent="-444500">
              <a:lnSpc>
                <a:spcPct val="90000"/>
              </a:lnSpc>
              <a:buFontTx/>
              <a:buNone/>
              <a:defRPr/>
            </a:pPr>
            <a:r>
              <a:rPr lang="ru-RU" altLang="ru-RU" sz="2000" b="1" dirty="0" smtClean="0"/>
              <a:t>        </a:t>
            </a:r>
          </a:p>
          <a:p>
            <a:pPr>
              <a:buFontTx/>
              <a:buNone/>
              <a:defRPr/>
            </a:pPr>
            <a:r>
              <a:rPr lang="ru-RU" altLang="ru-RU" sz="2800" dirty="0" smtClean="0"/>
              <a:t>4.3. Издание приказа руководителя по решению аттестационной комиссии.</a:t>
            </a:r>
          </a:p>
          <a:p>
            <a:pPr>
              <a:buFontTx/>
              <a:buNone/>
              <a:defRPr/>
            </a:pPr>
            <a:r>
              <a:rPr lang="ru-RU" altLang="ru-RU" sz="2800" dirty="0" smtClean="0"/>
              <a:t>4.4. Внесение записи в трудовую книжку.</a:t>
            </a:r>
            <a:endParaRPr lang="ru-RU" altLang="ru-RU" sz="2800" b="1" dirty="0" smtClean="0"/>
          </a:p>
          <a:p>
            <a:pPr>
              <a:buFontTx/>
              <a:buNone/>
              <a:defRPr/>
            </a:pPr>
            <a:r>
              <a:rPr lang="ru-RU" altLang="ru-RU" sz="2800" dirty="0" smtClean="0"/>
              <a:t> </a:t>
            </a:r>
            <a:endParaRPr lang="be-BY" altLang="ru-RU" sz="2800" dirty="0" smtClean="0"/>
          </a:p>
        </p:txBody>
      </p:sp>
    </p:spTree>
  </p:cSld>
  <p:clrMapOvr>
    <a:masterClrMapping/>
  </p:clrMapOvr>
  <p:transition spd="med">
    <p:cover dir="d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33375"/>
            <a:ext cx="7772400" cy="792163"/>
          </a:xfrm>
        </p:spPr>
        <p:txBody>
          <a:bodyPr/>
          <a:lstStyle/>
          <a:p>
            <a:r>
              <a:rPr lang="ru-RU" altLang="ru-RU" sz="3200" b="1" smtClean="0">
                <a:solidFill>
                  <a:srgbClr val="336600"/>
                </a:solidFill>
              </a:rPr>
              <a:t>Изучение педагогической деятельности</a:t>
            </a:r>
            <a:endParaRPr lang="be-BY" altLang="ru-RU" sz="3200" b="1" smtClean="0">
              <a:solidFill>
                <a:srgbClr val="336600"/>
              </a:solidFill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7772400" cy="49688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2000" smtClean="0"/>
              <a:t>Изучение личного дела</a:t>
            </a:r>
          </a:p>
          <a:p>
            <a:pPr>
              <a:lnSpc>
                <a:spcPct val="90000"/>
              </a:lnSpc>
            </a:pPr>
            <a:r>
              <a:rPr lang="ru-RU" altLang="ru-RU" sz="2000" smtClean="0"/>
              <a:t>Изучение книги приказов </a:t>
            </a:r>
          </a:p>
          <a:p>
            <a:pPr>
              <a:lnSpc>
                <a:spcPct val="90000"/>
              </a:lnSpc>
            </a:pPr>
            <a:r>
              <a:rPr lang="ru-RU" altLang="ru-RU" sz="2000" smtClean="0"/>
              <a:t>Самооценка педагогической деятельности (устная или письменная)</a:t>
            </a:r>
          </a:p>
          <a:p>
            <a:pPr>
              <a:lnSpc>
                <a:spcPct val="90000"/>
              </a:lnSpc>
            </a:pPr>
            <a:r>
              <a:rPr lang="ru-RU" altLang="ru-RU" sz="2000" smtClean="0"/>
              <a:t>Собеседование, тестирование (знание педагогом нормативных документов, методики и теории преподавания)</a:t>
            </a:r>
          </a:p>
          <a:p>
            <a:pPr>
              <a:lnSpc>
                <a:spcPct val="90000"/>
              </a:lnSpc>
            </a:pPr>
            <a:r>
              <a:rPr lang="ru-RU" altLang="ru-RU" sz="2000" smtClean="0"/>
              <a:t>Степень участия в методической работе</a:t>
            </a:r>
          </a:p>
          <a:p>
            <a:pPr>
              <a:lnSpc>
                <a:spcPct val="90000"/>
              </a:lnSpc>
            </a:pPr>
            <a:r>
              <a:rPr lang="ru-RU" altLang="ru-RU" sz="2000" smtClean="0"/>
              <a:t>Анализ посещенных мероприятий</a:t>
            </a:r>
          </a:p>
          <a:p>
            <a:pPr>
              <a:lnSpc>
                <a:spcPct val="90000"/>
              </a:lnSpc>
            </a:pPr>
            <a:r>
              <a:rPr lang="ru-RU" altLang="ru-RU" sz="2000" smtClean="0"/>
              <a:t>Оценка качества дидактических материалов, составленных учителем, эффективность их использования</a:t>
            </a:r>
          </a:p>
          <a:p>
            <a:pPr>
              <a:lnSpc>
                <a:spcPct val="90000"/>
              </a:lnSpc>
            </a:pPr>
            <a:r>
              <a:rPr lang="ru-RU" altLang="ru-RU" sz="2000" smtClean="0"/>
              <a:t>Изучение документов, отражающих профессионально-педагогическую деятельность (планирование, протоколы заседаний МО, педсоветов)</a:t>
            </a:r>
          </a:p>
          <a:p>
            <a:pPr>
              <a:lnSpc>
                <a:spcPct val="90000"/>
              </a:lnSpc>
            </a:pPr>
            <a:r>
              <a:rPr lang="ru-RU" altLang="ru-RU" sz="2000" smtClean="0"/>
              <a:t>Анализ публикаций педагога</a:t>
            </a:r>
          </a:p>
          <a:p>
            <a:pPr>
              <a:lnSpc>
                <a:spcPct val="90000"/>
              </a:lnSpc>
            </a:pPr>
            <a:r>
              <a:rPr lang="ru-RU" altLang="ru-RU" sz="2000" smtClean="0"/>
              <a:t>Изучение документации (тетради, журнал, дневники и т.д.)</a:t>
            </a:r>
          </a:p>
          <a:p>
            <a:pPr>
              <a:lnSpc>
                <a:spcPct val="90000"/>
              </a:lnSpc>
            </a:pPr>
            <a:endParaRPr lang="ru-RU" altLang="ru-RU" sz="2000" smtClean="0"/>
          </a:p>
          <a:p>
            <a:pPr>
              <a:lnSpc>
                <a:spcPct val="90000"/>
              </a:lnSpc>
            </a:pPr>
            <a:endParaRPr lang="be-BY" altLang="ru-RU" sz="2000" smtClean="0"/>
          </a:p>
        </p:txBody>
      </p:sp>
    </p:spTree>
  </p:cSld>
  <p:clrMapOvr>
    <a:masterClrMapping/>
  </p:clrMapOvr>
  <p:transition spd="med">
    <p:cover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7631112" cy="503237"/>
          </a:xfrm>
        </p:spPr>
        <p:txBody>
          <a:bodyPr/>
          <a:lstStyle/>
          <a:p>
            <a:pPr algn="l"/>
            <a:r>
              <a:rPr lang="ru-RU" altLang="ru-RU" sz="4000" b="1" smtClean="0">
                <a:solidFill>
                  <a:srgbClr val="336600"/>
                </a:solidFill>
              </a:rPr>
              <a:t>Основные понятия:</a:t>
            </a:r>
            <a:endParaRPr lang="be-BY" altLang="ru-RU" sz="4000" b="1" smtClean="0">
              <a:solidFill>
                <a:srgbClr val="3366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125538"/>
            <a:ext cx="7700963" cy="4824412"/>
          </a:xfrm>
        </p:spPr>
        <p:txBody>
          <a:bodyPr/>
          <a:lstStyle/>
          <a:p>
            <a:pPr>
              <a:lnSpc>
                <a:spcPct val="90000"/>
              </a:lnSpc>
              <a:buFontTx/>
              <a:buChar char="-"/>
            </a:pPr>
            <a:r>
              <a:rPr lang="ru-RU" altLang="ru-RU" sz="2800" b="1" smtClean="0"/>
              <a:t>Компетенции –</a:t>
            </a:r>
            <a:r>
              <a:rPr lang="ru-RU" altLang="ru-RU" sz="2800" smtClean="0"/>
              <a:t> </a:t>
            </a:r>
            <a:r>
              <a:rPr lang="ru-RU" altLang="ru-RU" sz="2400" smtClean="0"/>
              <a:t>личная способность специалиста решать определенный класс профессиональных задач, компетенции делятся на профессиональные и личностные</a:t>
            </a:r>
            <a:r>
              <a:rPr lang="ru-RU" altLang="ru-RU" sz="2000" smtClean="0"/>
              <a:t> 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altLang="ru-RU" sz="2800" b="1" smtClean="0"/>
              <a:t>Профессиональные компетенции</a:t>
            </a:r>
            <a:r>
              <a:rPr lang="ru-RU" altLang="ru-RU" sz="2800" smtClean="0"/>
              <a:t> – </a:t>
            </a:r>
            <a:r>
              <a:rPr lang="ru-RU" altLang="ru-RU" sz="2400" smtClean="0"/>
              <a:t>совокупность знаний, умений и навыков, которые непосредственно характеризуют специалиста в определенной профессиональной области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altLang="ru-RU" sz="2800" b="1" smtClean="0"/>
              <a:t>Личностные компетенции</a:t>
            </a:r>
            <a:r>
              <a:rPr lang="ru-RU" altLang="ru-RU" sz="2800" smtClean="0"/>
              <a:t> – </a:t>
            </a:r>
            <a:r>
              <a:rPr lang="ru-RU" altLang="ru-RU" sz="2400" smtClean="0"/>
              <a:t>моральные, деловые и психологические качества личности, характеристики культурного развития и т.д., необходимые для занятия определенным видом деятельности</a:t>
            </a: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33375"/>
            <a:ext cx="7772400" cy="792163"/>
          </a:xfrm>
        </p:spPr>
        <p:txBody>
          <a:bodyPr/>
          <a:lstStyle/>
          <a:p>
            <a:r>
              <a:rPr lang="ru-RU" altLang="ru-RU" sz="3200" b="1" smtClean="0">
                <a:solidFill>
                  <a:srgbClr val="336600"/>
                </a:solidFill>
              </a:rPr>
              <a:t>Изучение педагогической деятельности</a:t>
            </a:r>
            <a:endParaRPr lang="be-BY" altLang="ru-RU" sz="3200" b="1" smtClean="0">
              <a:solidFill>
                <a:srgbClr val="336600"/>
              </a:solidFill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7772400" cy="4968875"/>
          </a:xfrm>
        </p:spPr>
        <p:txBody>
          <a:bodyPr/>
          <a:lstStyle/>
          <a:p>
            <a:r>
              <a:rPr lang="ru-RU" altLang="ru-RU" sz="2400" smtClean="0"/>
              <a:t>Изучение материалов внутреннего контроля</a:t>
            </a:r>
          </a:p>
          <a:p>
            <a:r>
              <a:rPr lang="ru-RU" altLang="ru-RU" sz="2400" smtClean="0"/>
              <a:t>Анализ результатов профессиональной деятельности (выполнение программ, документально зафиксированные результаты промежуточного и итогового контроля, административного контроля и экзаменов, развитие творческих достижений учащихся и т.д.</a:t>
            </a:r>
          </a:p>
          <a:p>
            <a:r>
              <a:rPr lang="ru-RU" altLang="ru-RU" sz="2400" smtClean="0"/>
              <a:t>Материалы обобщения опыта</a:t>
            </a:r>
          </a:p>
          <a:p>
            <a:r>
              <a:rPr lang="ru-RU" altLang="ru-RU" sz="2400" smtClean="0"/>
              <a:t>Изучение коммуникативной культуры, личностных качеств  и т.д.</a:t>
            </a:r>
          </a:p>
          <a:p>
            <a:endParaRPr lang="ru-RU" altLang="ru-RU" sz="2400" smtClean="0"/>
          </a:p>
          <a:p>
            <a:pPr>
              <a:buFontTx/>
              <a:buNone/>
            </a:pPr>
            <a:endParaRPr lang="ru-RU" altLang="ru-RU" sz="2400" smtClean="0"/>
          </a:p>
          <a:p>
            <a:endParaRPr lang="ru-RU" altLang="ru-RU" sz="2400" smtClean="0"/>
          </a:p>
          <a:p>
            <a:endParaRPr lang="ru-RU" altLang="ru-RU" sz="2400" smtClean="0"/>
          </a:p>
          <a:p>
            <a:endParaRPr lang="be-BY" altLang="ru-RU" sz="2400" smtClean="0"/>
          </a:p>
        </p:txBody>
      </p:sp>
    </p:spTree>
  </p:cSld>
  <p:clrMapOvr>
    <a:masterClrMapping/>
  </p:clrMapOvr>
  <p:transition spd="med">
    <p:cover dir="d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142875"/>
            <a:ext cx="8026400" cy="865188"/>
          </a:xfrm>
        </p:spPr>
        <p:txBody>
          <a:bodyPr/>
          <a:lstStyle/>
          <a:p>
            <a:r>
              <a:rPr lang="ru-RU" altLang="ru-RU" sz="3200" b="1" smtClean="0">
                <a:solidFill>
                  <a:srgbClr val="336600"/>
                </a:solidFill>
              </a:rPr>
              <a:t/>
            </a:r>
            <a:br>
              <a:rPr lang="ru-RU" altLang="ru-RU" sz="3200" b="1" smtClean="0">
                <a:solidFill>
                  <a:srgbClr val="336600"/>
                </a:solidFill>
              </a:rPr>
            </a:br>
            <a:r>
              <a:rPr lang="ru-RU" altLang="ru-RU" sz="3200" b="1" smtClean="0">
                <a:solidFill>
                  <a:srgbClr val="336600"/>
                </a:solidFill>
              </a:rPr>
              <a:t>Требования к аналитической информации</a:t>
            </a:r>
            <a:br>
              <a:rPr lang="ru-RU" altLang="ru-RU" sz="3200" b="1" smtClean="0">
                <a:solidFill>
                  <a:srgbClr val="336600"/>
                </a:solidFill>
              </a:rPr>
            </a:br>
            <a:endParaRPr lang="be-BY" altLang="ru-RU" sz="3200" b="1" smtClean="0">
              <a:solidFill>
                <a:srgbClr val="336600"/>
              </a:solidFill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662363"/>
          </a:xfrm>
        </p:spPr>
        <p:txBody>
          <a:bodyPr/>
          <a:lstStyle/>
          <a:p>
            <a:r>
              <a:rPr lang="ru-RU" altLang="ru-RU" smtClean="0"/>
              <a:t>четкость построения;</a:t>
            </a:r>
          </a:p>
          <a:p>
            <a:r>
              <a:rPr lang="ru-RU" altLang="ru-RU" smtClean="0"/>
              <a:t>логическая последовательность изложения материалов; </a:t>
            </a:r>
          </a:p>
          <a:p>
            <a:r>
              <a:rPr lang="ru-RU" altLang="ru-RU" smtClean="0"/>
              <a:t>изложение информации в динамике;</a:t>
            </a:r>
          </a:p>
          <a:p>
            <a:r>
              <a:rPr lang="ru-RU" altLang="ru-RU" smtClean="0"/>
              <a:t>аргументированность выводов;</a:t>
            </a:r>
          </a:p>
          <a:p>
            <a:r>
              <a:rPr lang="ru-RU" altLang="ru-RU" smtClean="0"/>
              <a:t>наличие рекомендаций.</a:t>
            </a:r>
            <a:endParaRPr lang="be-BY" altLang="ru-RU" smtClean="0"/>
          </a:p>
        </p:txBody>
      </p:sp>
    </p:spTree>
  </p:cSld>
  <p:clrMapOvr>
    <a:masterClrMapping/>
  </p:clrMapOvr>
  <p:transition spd="med">
    <p:cover dir="d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7699375" cy="720725"/>
          </a:xfrm>
        </p:spPr>
        <p:txBody>
          <a:bodyPr/>
          <a:lstStyle/>
          <a:p>
            <a:pPr algn="just"/>
            <a:r>
              <a:rPr lang="ru-RU" altLang="ru-RU" sz="3600" b="1" smtClean="0">
                <a:solidFill>
                  <a:srgbClr val="336600"/>
                </a:solidFill>
              </a:rPr>
              <a:t>  С</a:t>
            </a:r>
            <a:r>
              <a:rPr lang="ru-RU" altLang="ru-RU" sz="3200" b="1" smtClean="0">
                <a:solidFill>
                  <a:srgbClr val="336600"/>
                </a:solidFill>
              </a:rPr>
              <a:t>труктура и содержание справки</a:t>
            </a:r>
            <a:endParaRPr lang="be-BY" altLang="ru-RU" b="1" smtClean="0">
              <a:solidFill>
                <a:srgbClr val="336600"/>
              </a:solidFill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981075"/>
            <a:ext cx="8713788" cy="5616575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ru-RU" altLang="ru-RU" sz="1800" b="1" smtClean="0"/>
              <a:t>Вводная часть:</a:t>
            </a:r>
          </a:p>
          <a:p>
            <a:pPr marL="990600" lvl="1" indent="-533400">
              <a:lnSpc>
                <a:spcPct val="90000"/>
              </a:lnSpc>
            </a:pPr>
            <a:r>
              <a:rPr lang="ru-RU" altLang="ru-RU" sz="2000" smtClean="0"/>
              <a:t>предмет изучения;</a:t>
            </a:r>
          </a:p>
          <a:p>
            <a:pPr marL="990600" lvl="1" indent="-533400">
              <a:lnSpc>
                <a:spcPct val="90000"/>
              </a:lnSpc>
            </a:pPr>
            <a:r>
              <a:rPr lang="ru-RU" altLang="ru-RU" sz="2000" smtClean="0"/>
              <a:t>сроки изучения;</a:t>
            </a:r>
          </a:p>
          <a:p>
            <a:pPr marL="990600" lvl="1" indent="-533400">
              <a:lnSpc>
                <a:spcPct val="90000"/>
              </a:lnSpc>
            </a:pPr>
            <a:r>
              <a:rPr lang="ru-RU" altLang="ru-RU" sz="2000" smtClean="0"/>
              <a:t>тема проверки;</a:t>
            </a:r>
          </a:p>
          <a:p>
            <a:pPr marL="990600" lvl="1" indent="-533400">
              <a:lnSpc>
                <a:spcPct val="90000"/>
              </a:lnSpc>
            </a:pPr>
            <a:r>
              <a:rPr lang="ru-RU" altLang="ru-RU" sz="2000" smtClean="0"/>
              <a:t>цель и программа проверки;</a:t>
            </a:r>
          </a:p>
          <a:p>
            <a:pPr marL="990600" lvl="1" indent="-533400">
              <a:lnSpc>
                <a:spcPct val="90000"/>
              </a:lnSpc>
            </a:pPr>
            <a:r>
              <a:rPr lang="ru-RU" altLang="ru-RU" sz="2000" smtClean="0"/>
              <a:t>кто изучает;</a:t>
            </a:r>
          </a:p>
          <a:p>
            <a:pPr marL="990600" lvl="1" indent="-533400">
              <a:lnSpc>
                <a:spcPct val="90000"/>
              </a:lnSpc>
            </a:pPr>
            <a:r>
              <a:rPr lang="ru-RU" altLang="ru-RU" sz="2000" smtClean="0"/>
              <a:t>объем проделанной работы;</a:t>
            </a:r>
          </a:p>
          <a:p>
            <a:pPr marL="990600" lvl="1" indent="-533400">
              <a:lnSpc>
                <a:spcPct val="90000"/>
              </a:lnSpc>
            </a:pPr>
            <a:r>
              <a:rPr lang="ru-RU" altLang="ru-RU" sz="2000" smtClean="0"/>
              <a:t>используемый для изучения инструментарий.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sz="1800" b="1" smtClean="0"/>
              <a:t>Аналитическая часть:</a:t>
            </a:r>
          </a:p>
          <a:p>
            <a:pPr marL="990600" lvl="1" indent="-533400">
              <a:lnSpc>
                <a:spcPct val="90000"/>
              </a:lnSpc>
            </a:pPr>
            <a:r>
              <a:rPr lang="ru-RU" altLang="ru-RU" sz="2000" smtClean="0"/>
              <a:t>общая характеристика изучаемого в ходе проверки вопроса;</a:t>
            </a:r>
          </a:p>
          <a:p>
            <a:pPr marL="990600" lvl="1" indent="-533400">
              <a:lnSpc>
                <a:spcPct val="90000"/>
              </a:lnSpc>
            </a:pPr>
            <a:r>
              <a:rPr lang="ru-RU" altLang="ru-RU" sz="2000" smtClean="0"/>
              <a:t>достоинства и недостатки его решения;</a:t>
            </a:r>
          </a:p>
          <a:p>
            <a:pPr marL="990600" lvl="1" indent="-533400">
              <a:lnSpc>
                <a:spcPct val="90000"/>
              </a:lnSpc>
            </a:pPr>
            <a:r>
              <a:rPr lang="ru-RU" altLang="ru-RU" sz="2000" smtClean="0"/>
              <a:t>факторы, условия, а также причинно-следственные связи появления как положительных, так и отрицательных сторон деятельности. 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sz="1800" b="1" smtClean="0"/>
              <a:t>Заключительная часть:</a:t>
            </a:r>
          </a:p>
          <a:p>
            <a:pPr marL="990600" lvl="1" indent="-533400">
              <a:lnSpc>
                <a:spcPct val="90000"/>
              </a:lnSpc>
            </a:pPr>
            <a:r>
              <a:rPr lang="ru-RU" altLang="ru-RU" sz="2000" smtClean="0"/>
              <a:t>обобщение результатов анализа; </a:t>
            </a:r>
          </a:p>
          <a:p>
            <a:pPr marL="990600" lvl="1" indent="-533400">
              <a:lnSpc>
                <a:spcPct val="90000"/>
              </a:lnSpc>
            </a:pPr>
            <a:r>
              <a:rPr lang="ru-RU" altLang="ru-RU" sz="2000" smtClean="0"/>
              <a:t>конкретные рекомендации с указанием сроков исполнения;</a:t>
            </a:r>
          </a:p>
          <a:p>
            <a:pPr marL="990600" lvl="1" indent="-533400">
              <a:lnSpc>
                <a:spcPct val="90000"/>
              </a:lnSpc>
            </a:pPr>
            <a:r>
              <a:rPr lang="ru-RU" altLang="ru-RU" sz="2000" smtClean="0"/>
              <a:t>сроки и формы подведения итогов.</a:t>
            </a:r>
            <a:endParaRPr lang="be-BY" altLang="ru-RU" sz="2000" smtClean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936625"/>
          </a:xfrm>
        </p:spPr>
        <p:txBody>
          <a:bodyPr/>
          <a:lstStyle/>
          <a:p>
            <a:r>
              <a:rPr lang="ru-RU" altLang="ru-RU" sz="3200" b="1" smtClean="0">
                <a:solidFill>
                  <a:srgbClr val="336600"/>
                </a:solidFill>
              </a:rPr>
              <a:t>Структура характеристики аттестуемого педагога</a:t>
            </a:r>
            <a:endParaRPr lang="be-BY" altLang="ru-RU" sz="3200" b="1" smtClean="0">
              <a:solidFill>
                <a:srgbClr val="336600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1200"/>
            <a:ext cx="8497887" cy="4114800"/>
          </a:xfrm>
        </p:spPr>
        <p:txBody>
          <a:bodyPr/>
          <a:lstStyle/>
          <a:p>
            <a:pPr marL="609600" indent="-609600" algn="just">
              <a:buFontTx/>
              <a:buAutoNum type="arabicPeriod"/>
            </a:pPr>
            <a:r>
              <a:rPr lang="ru-RU" altLang="ru-RU" smtClean="0"/>
              <a:t>Сведения о педагоге</a:t>
            </a:r>
          </a:p>
          <a:p>
            <a:pPr marL="609600" indent="-609600" algn="just">
              <a:buFontTx/>
              <a:buAutoNum type="arabicPeriod"/>
            </a:pPr>
            <a:r>
              <a:rPr lang="ru-RU" altLang="ru-RU" smtClean="0"/>
              <a:t>Профессиональный уровень </a:t>
            </a:r>
          </a:p>
          <a:p>
            <a:pPr marL="609600" indent="-609600" algn="just">
              <a:buFontTx/>
              <a:buAutoNum type="arabicPeriod"/>
            </a:pPr>
            <a:r>
              <a:rPr lang="ru-RU" altLang="ru-RU" smtClean="0"/>
              <a:t>Результативность профессионально-</a:t>
            </a:r>
          </a:p>
          <a:p>
            <a:pPr marL="609600" indent="-609600" algn="just">
              <a:buFontTx/>
              <a:buNone/>
            </a:pPr>
            <a:r>
              <a:rPr lang="ru-RU" altLang="ru-RU" smtClean="0"/>
              <a:t>педагогической деятельности</a:t>
            </a:r>
          </a:p>
          <a:p>
            <a:pPr marL="609600" indent="-609600" algn="just">
              <a:buFontTx/>
              <a:buNone/>
            </a:pPr>
            <a:r>
              <a:rPr lang="ru-RU" altLang="ru-RU" smtClean="0"/>
              <a:t>4. Коммуникативная культура и </a:t>
            </a:r>
          </a:p>
          <a:p>
            <a:pPr marL="609600" indent="-609600" algn="just">
              <a:buFontTx/>
              <a:buNone/>
            </a:pPr>
            <a:r>
              <a:rPr lang="ru-RU" altLang="ru-RU" smtClean="0"/>
              <a:t>качества личности аттестуемого</a:t>
            </a:r>
          </a:p>
          <a:p>
            <a:pPr marL="609600" indent="-609600" algn="just">
              <a:buFontTx/>
              <a:buAutoNum type="arabicPeriod"/>
            </a:pPr>
            <a:endParaRPr lang="be-BY" altLang="ru-RU" smtClean="0"/>
          </a:p>
          <a:p>
            <a:pPr marL="609600" indent="-609600"/>
            <a:endParaRPr lang="be-BY" altLang="ru-RU" smtClean="0"/>
          </a:p>
        </p:txBody>
      </p:sp>
    </p:spTree>
  </p:cSld>
  <p:clrMapOvr>
    <a:masterClrMapping/>
  </p:clrMapOvr>
  <p:transition spd="med">
    <p:cover dir="d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720725"/>
          </a:xfrm>
        </p:spPr>
        <p:txBody>
          <a:bodyPr/>
          <a:lstStyle/>
          <a:p>
            <a:r>
              <a:rPr lang="ru-RU" altLang="ru-RU" sz="2800" b="1" smtClean="0">
                <a:solidFill>
                  <a:srgbClr val="336600"/>
                </a:solidFill>
              </a:rPr>
              <a:t>Поведенческие ошибки при проведении аттестации</a:t>
            </a:r>
            <a:endParaRPr lang="be-BY" altLang="ru-RU" sz="2800" b="1" smtClean="0">
              <a:solidFill>
                <a:srgbClr val="336600"/>
              </a:solidFill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84313"/>
            <a:ext cx="7772400" cy="47529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2000" b="1" smtClean="0"/>
              <a:t>Разные стандарты для работников, выполняющих одинаковую работу</a:t>
            </a:r>
          </a:p>
          <a:p>
            <a:pPr>
              <a:lnSpc>
                <a:spcPct val="90000"/>
              </a:lnSpc>
            </a:pPr>
            <a:r>
              <a:rPr lang="ru-RU" altLang="ru-RU" sz="2000" b="1" smtClean="0"/>
              <a:t>Сходство убеждений и взглядов как фактор, влияющих на аттестацию</a:t>
            </a:r>
          </a:p>
          <a:p>
            <a:pPr>
              <a:lnSpc>
                <a:spcPct val="90000"/>
              </a:lnSpc>
            </a:pPr>
            <a:r>
              <a:rPr lang="ru-RU" altLang="ru-RU" sz="2000" b="1" smtClean="0"/>
              <a:t>Предубеждение лица, проводящего аттестацию</a:t>
            </a:r>
          </a:p>
          <a:p>
            <a:pPr>
              <a:lnSpc>
                <a:spcPct val="90000"/>
              </a:lnSpc>
            </a:pPr>
            <a:r>
              <a:rPr lang="ru-RU" altLang="ru-RU" sz="2000" b="1" smtClean="0"/>
              <a:t>Оценка не комплексная, а по одной из характеристик </a:t>
            </a:r>
          </a:p>
          <a:p>
            <a:pPr>
              <a:lnSpc>
                <a:spcPct val="90000"/>
              </a:lnSpc>
            </a:pPr>
            <a:r>
              <a:rPr lang="ru-RU" altLang="ru-RU" sz="2000" b="1" smtClean="0"/>
              <a:t>Изменение стандартов в ходе аттестации</a:t>
            </a:r>
          </a:p>
          <a:p>
            <a:pPr>
              <a:lnSpc>
                <a:spcPct val="90000"/>
              </a:lnSpc>
            </a:pPr>
            <a:r>
              <a:rPr lang="ru-RU" altLang="ru-RU" sz="2000" b="1" smtClean="0"/>
              <a:t>Придание большого значения поведению работника в период последнего этапа аттестации</a:t>
            </a:r>
          </a:p>
          <a:p>
            <a:pPr>
              <a:lnSpc>
                <a:spcPct val="90000"/>
              </a:lnSpc>
            </a:pPr>
            <a:r>
              <a:rPr lang="ru-RU" altLang="ru-RU" sz="2000" b="1" smtClean="0"/>
              <a:t>Использование узкого диапазона оценок</a:t>
            </a:r>
          </a:p>
          <a:p>
            <a:pPr>
              <a:lnSpc>
                <a:spcPct val="90000"/>
              </a:lnSpc>
            </a:pPr>
            <a:r>
              <a:rPr lang="ru-RU" altLang="ru-RU" sz="2000" b="1" smtClean="0"/>
              <a:t>Стремление завысить оценку</a:t>
            </a:r>
          </a:p>
          <a:p>
            <a:pPr>
              <a:lnSpc>
                <a:spcPct val="90000"/>
              </a:lnSpc>
            </a:pPr>
            <a:r>
              <a:rPr lang="ru-RU" altLang="ru-RU" sz="2000" b="1" smtClean="0"/>
              <a:t>Сравнение работников – друг с другом, а не со стандартами деятельности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800" smtClean="0"/>
              <a:t> </a:t>
            </a:r>
            <a:endParaRPr lang="be-BY" altLang="ru-RU" sz="2800" smtClean="0"/>
          </a:p>
        </p:txBody>
      </p:sp>
    </p:spTree>
  </p:cSld>
  <p:clrMapOvr>
    <a:masterClrMapping/>
  </p:clrMapOvr>
  <p:transition spd="med">
    <p:cover dir="d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1557338"/>
            <a:ext cx="8820150" cy="4248150"/>
          </a:xfrm>
        </p:spPr>
        <p:txBody>
          <a:bodyPr/>
          <a:lstStyle/>
          <a:p>
            <a:pPr algn="l" eaLnBrk="1" hangingPunct="1"/>
            <a:r>
              <a:rPr lang="ru-RU" altLang="ru-RU" sz="2800" smtClean="0">
                <a:solidFill>
                  <a:srgbClr val="FFFF00"/>
                </a:solidFill>
              </a:rPr>
              <a:t>:</a:t>
            </a:r>
            <a:br>
              <a:rPr lang="ru-RU" altLang="ru-RU" sz="2800" smtClean="0">
                <a:solidFill>
                  <a:srgbClr val="FFFF00"/>
                </a:solidFill>
              </a:rPr>
            </a:br>
            <a:r>
              <a:rPr lang="ru-RU" altLang="ru-RU" sz="2400" smtClean="0">
                <a:solidFill>
                  <a:srgbClr val="000000"/>
                </a:solidFill>
              </a:rPr>
              <a:t> - Перспективный график аттестации педагогических кадров учреждения образования </a:t>
            </a:r>
            <a:r>
              <a:rPr lang="be-BY" altLang="ru-RU" sz="2400" smtClean="0">
                <a:solidFill>
                  <a:srgbClr val="000000"/>
                </a:solidFill>
              </a:rPr>
              <a:t/>
            </a:r>
            <a:br>
              <a:rPr lang="be-BY" altLang="ru-RU" sz="2400" smtClean="0">
                <a:solidFill>
                  <a:srgbClr val="000000"/>
                </a:solidFill>
              </a:rPr>
            </a:br>
            <a:r>
              <a:rPr lang="be-BY" altLang="ru-RU" sz="2400" smtClean="0">
                <a:solidFill>
                  <a:srgbClr val="000000"/>
                </a:solidFill>
              </a:rPr>
              <a:t>- </a:t>
            </a:r>
            <a:r>
              <a:rPr lang="ru-RU" altLang="ru-RU" sz="2400" smtClean="0">
                <a:solidFill>
                  <a:srgbClr val="000000"/>
                </a:solidFill>
              </a:rPr>
              <a:t>Протокол собрания по выборам членов аттестационной комиссии</a:t>
            </a:r>
            <a:br>
              <a:rPr lang="ru-RU" altLang="ru-RU" sz="2400" smtClean="0">
                <a:solidFill>
                  <a:srgbClr val="000000"/>
                </a:solidFill>
              </a:rPr>
            </a:br>
            <a:r>
              <a:rPr lang="ru-RU" altLang="ru-RU" sz="2400" smtClean="0">
                <a:solidFill>
                  <a:srgbClr val="000000"/>
                </a:solidFill>
              </a:rPr>
              <a:t>- Протоколы заседаний счётной комиссии (о распределении обязанностей между членами комиссии и о результатах голосования)</a:t>
            </a:r>
            <a:br>
              <a:rPr lang="ru-RU" altLang="ru-RU" sz="2400" smtClean="0">
                <a:solidFill>
                  <a:srgbClr val="000000"/>
                </a:solidFill>
              </a:rPr>
            </a:br>
            <a:r>
              <a:rPr lang="ru-RU" altLang="ru-RU" sz="2400" smtClean="0">
                <a:solidFill>
                  <a:srgbClr val="000000"/>
                </a:solidFill>
              </a:rPr>
              <a:t>- Бюллетени для тайного голосования (сохраняются 5 лет) </a:t>
            </a:r>
            <a:r>
              <a:rPr lang="be-BY" altLang="ru-RU" sz="2400" smtClean="0">
                <a:solidFill>
                  <a:srgbClr val="000000"/>
                </a:solidFill>
              </a:rPr>
              <a:t/>
            </a:r>
            <a:br>
              <a:rPr lang="be-BY" altLang="ru-RU" sz="2400" smtClean="0">
                <a:solidFill>
                  <a:srgbClr val="000000"/>
                </a:solidFill>
              </a:rPr>
            </a:br>
            <a:r>
              <a:rPr lang="be-BY" altLang="ru-RU" sz="2400" smtClean="0">
                <a:solidFill>
                  <a:srgbClr val="000000"/>
                </a:solidFill>
              </a:rPr>
              <a:t>- </a:t>
            </a:r>
            <a:r>
              <a:rPr lang="ru-RU" altLang="ru-RU" sz="2400" smtClean="0">
                <a:solidFill>
                  <a:schemeClr val="tx1"/>
                </a:solidFill>
              </a:rPr>
              <a:t>Приказ о выдвижении кандидатуры от администрации (если руководитель делегирует  эти полномочия члену администрации). </a:t>
            </a:r>
            <a:br>
              <a:rPr lang="ru-RU" altLang="ru-RU" sz="2400" smtClean="0">
                <a:solidFill>
                  <a:schemeClr val="tx1"/>
                </a:solidFill>
              </a:rPr>
            </a:br>
            <a:endParaRPr lang="ru-RU" altLang="ru-RU" sz="2400" smtClean="0">
              <a:solidFill>
                <a:schemeClr val="tx1"/>
              </a:solidFill>
            </a:endParaRP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179388" y="333375"/>
            <a:ext cx="8569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 b="1">
                <a:solidFill>
                  <a:srgbClr val="336600"/>
                </a:solidFill>
              </a:rPr>
              <a:t>Локальные документы учреждения образования</a:t>
            </a:r>
            <a:endParaRPr lang="be-BY" altLang="ru-RU" sz="2800" b="1">
              <a:solidFill>
                <a:srgbClr val="336600"/>
              </a:solidFill>
            </a:endParaRP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333375"/>
            <a:ext cx="8496300" cy="5915025"/>
          </a:xfrm>
        </p:spPr>
        <p:txBody>
          <a:bodyPr/>
          <a:lstStyle/>
          <a:p>
            <a:pPr algn="l" eaLnBrk="1" hangingPunct="1"/>
            <a:r>
              <a:rPr lang="ru-RU" altLang="ru-RU" sz="2800" b="1" smtClean="0">
                <a:solidFill>
                  <a:srgbClr val="336600"/>
                </a:solidFill>
              </a:rPr>
              <a:t>Локальные документы учреждения образования</a:t>
            </a:r>
            <a:r>
              <a:rPr lang="ru-RU" altLang="ru-RU" sz="2400" smtClean="0"/>
              <a:t> </a:t>
            </a:r>
            <a:br>
              <a:rPr lang="ru-RU" altLang="ru-RU" sz="2400" smtClean="0"/>
            </a:br>
            <a:r>
              <a:rPr lang="ru-RU" altLang="ru-RU" sz="2400" smtClean="0"/>
              <a:t>  </a:t>
            </a:r>
            <a:br>
              <a:rPr lang="ru-RU" altLang="ru-RU" sz="2400" smtClean="0"/>
            </a:br>
            <a:r>
              <a:rPr lang="ru-RU" altLang="ru-RU" sz="2200" smtClean="0">
                <a:solidFill>
                  <a:schemeClr val="tx1"/>
                </a:solidFill>
              </a:rPr>
              <a:t>-    Решение профсоюзного комитета о делегировании представителя в состав аттестационной комиссии (выписка из заседания профсоюзного комитета). </a:t>
            </a:r>
            <a:br>
              <a:rPr lang="ru-RU" altLang="ru-RU" sz="2200" smtClean="0">
                <a:solidFill>
                  <a:schemeClr val="tx1"/>
                </a:solidFill>
              </a:rPr>
            </a:br>
            <a:r>
              <a:rPr lang="ru-RU" altLang="ru-RU" sz="2200" smtClean="0">
                <a:solidFill>
                  <a:schemeClr val="tx1"/>
                </a:solidFill>
              </a:rPr>
              <a:t>-    Протокол № 1 заседания аттестационной комиссии о распределении обязанностей между членами аттестационной комиссии (</a:t>
            </a:r>
            <a:r>
              <a:rPr lang="ru-RU" altLang="ru-RU" sz="2200" i="1" u="sng" smtClean="0">
                <a:solidFill>
                  <a:schemeClr val="tx1"/>
                </a:solidFill>
              </a:rPr>
              <a:t>председатель, заместитель председателя, секретарь</a:t>
            </a:r>
            <a:r>
              <a:rPr lang="ru-RU" altLang="ru-RU" sz="2200" smtClean="0">
                <a:solidFill>
                  <a:schemeClr val="tx1"/>
                </a:solidFill>
              </a:rPr>
              <a:t>). </a:t>
            </a:r>
            <a:br>
              <a:rPr lang="ru-RU" altLang="ru-RU" sz="2200" smtClean="0">
                <a:solidFill>
                  <a:schemeClr val="tx1"/>
                </a:solidFill>
              </a:rPr>
            </a:br>
            <a:r>
              <a:rPr lang="ru-RU" altLang="ru-RU" sz="2200" smtClean="0">
                <a:solidFill>
                  <a:schemeClr val="tx1"/>
                </a:solidFill>
              </a:rPr>
              <a:t>-    Приказ руководителя создании аттестационной комиссии на учебный год (с указанием срока полномочий). </a:t>
            </a:r>
            <a:br>
              <a:rPr lang="ru-RU" altLang="ru-RU" sz="2200" smtClean="0">
                <a:solidFill>
                  <a:schemeClr val="tx1"/>
                </a:solidFill>
              </a:rPr>
            </a:br>
            <a:r>
              <a:rPr lang="ru-RU" altLang="ru-RU" sz="2200" smtClean="0">
                <a:solidFill>
                  <a:schemeClr val="tx1"/>
                </a:solidFill>
              </a:rPr>
              <a:t>-    </a:t>
            </a:r>
            <a:r>
              <a:rPr lang="ru-RU" altLang="ru-RU" sz="2200" i="1" u="sng" smtClean="0">
                <a:solidFill>
                  <a:schemeClr val="tx1"/>
                </a:solidFill>
              </a:rPr>
              <a:t>Приказ руководителя о проведении аттестации (сроки, список,график) </a:t>
            </a:r>
            <a:br>
              <a:rPr lang="ru-RU" altLang="ru-RU" sz="2200" i="1" u="sng" smtClean="0">
                <a:solidFill>
                  <a:schemeClr val="tx1"/>
                </a:solidFill>
              </a:rPr>
            </a:br>
            <a:r>
              <a:rPr lang="ru-RU" altLang="ru-RU" sz="2200" smtClean="0">
                <a:solidFill>
                  <a:schemeClr val="tx1"/>
                </a:solidFill>
              </a:rPr>
              <a:t>-   План мероприятий по подготовке и проведению аттестации.</a:t>
            </a:r>
            <a:br>
              <a:rPr lang="ru-RU" altLang="ru-RU" sz="2200" smtClean="0">
                <a:solidFill>
                  <a:schemeClr val="tx1"/>
                </a:solidFill>
              </a:rPr>
            </a:br>
            <a:r>
              <a:rPr lang="ru-RU" altLang="ru-RU" sz="2200" smtClean="0">
                <a:solidFill>
                  <a:schemeClr val="tx1"/>
                </a:solidFill>
              </a:rPr>
              <a:t>-   Заявления аттестуемых на имя председателя комиссии или в адрес аттестационной комиссии (резолюция)</a:t>
            </a:r>
            <a:br>
              <a:rPr lang="ru-RU" altLang="ru-RU" sz="2200" smtClean="0">
                <a:solidFill>
                  <a:schemeClr val="tx1"/>
                </a:solidFill>
              </a:rPr>
            </a:br>
            <a:r>
              <a:rPr lang="ru-RU" altLang="ru-RU" sz="2200" smtClean="0">
                <a:solidFill>
                  <a:schemeClr val="tx1"/>
                </a:solidFill>
              </a:rPr>
              <a:t/>
            </a:r>
            <a:br>
              <a:rPr lang="ru-RU" altLang="ru-RU" sz="2200" smtClean="0">
                <a:solidFill>
                  <a:schemeClr val="tx1"/>
                </a:solidFill>
              </a:rPr>
            </a:br>
            <a:endParaRPr lang="ru-RU" altLang="ru-RU" sz="22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052513"/>
            <a:ext cx="8134350" cy="5411787"/>
          </a:xfrm>
        </p:spPr>
        <p:txBody>
          <a:bodyPr/>
          <a:lstStyle/>
          <a:p>
            <a:pPr algn="l" eaLnBrk="1" hangingPunct="1"/>
            <a:r>
              <a:rPr lang="ru-RU" altLang="ru-RU" sz="2400" smtClean="0">
                <a:solidFill>
                  <a:schemeClr val="tx1"/>
                </a:solidFill>
              </a:rPr>
              <a:t/>
            </a:r>
            <a:br>
              <a:rPr lang="ru-RU" altLang="ru-RU" sz="2400" smtClean="0">
                <a:solidFill>
                  <a:schemeClr val="tx1"/>
                </a:solidFill>
              </a:rPr>
            </a:br>
            <a:r>
              <a:rPr lang="ru-RU" altLang="ru-RU" sz="2000" smtClean="0">
                <a:solidFill>
                  <a:schemeClr val="tx1"/>
                </a:solidFill>
              </a:rPr>
              <a:t>- Протокол №2 заседания аттестационной комиссии о рассмотрении поступивших заявлений и утверждении</a:t>
            </a:r>
            <a:br>
              <a:rPr lang="ru-RU" altLang="ru-RU" sz="2000" smtClean="0">
                <a:solidFill>
                  <a:schemeClr val="tx1"/>
                </a:solidFill>
              </a:rPr>
            </a:br>
            <a:r>
              <a:rPr lang="ru-RU" altLang="ru-RU" sz="2000" smtClean="0">
                <a:solidFill>
                  <a:schemeClr val="tx1"/>
                </a:solidFill>
              </a:rPr>
              <a:t>графика прохождения аттестации (утверждение через приказ руководителя ОУ, согласование на заседании профкома – выписки из приказа и протокола заседания профкома). </a:t>
            </a:r>
            <a:br>
              <a:rPr lang="ru-RU" altLang="ru-RU" sz="2000" smtClean="0">
                <a:solidFill>
                  <a:schemeClr val="tx1"/>
                </a:solidFill>
              </a:rPr>
            </a:br>
            <a:r>
              <a:rPr lang="ru-RU" altLang="ru-RU" sz="2000" smtClean="0"/>
              <a:t>- </a:t>
            </a:r>
            <a:r>
              <a:rPr lang="ru-RU" altLang="ru-RU" sz="2000" smtClean="0">
                <a:solidFill>
                  <a:schemeClr val="tx1"/>
                </a:solidFill>
              </a:rPr>
              <a:t>Аналитические материалы (справка) изучения педагогической деятельности аттестуемого (за 2–3 года (при подтверждении за 5 лет) – период, определенный требованием Положения для повышения квалификации, т.е. присвоения категории) – хранятся 5 лет (педагогический анализ учебных занятий,</a:t>
            </a:r>
            <a:r>
              <a:rPr lang="be-BY" altLang="ru-RU" sz="2000" smtClean="0">
                <a:solidFill>
                  <a:schemeClr val="tx1"/>
                </a:solidFill>
              </a:rPr>
              <a:t> дидактические материалы, итоги внутришкольного контроля, результаты учебной деятельности учащихся, анализ анкет и опросов учащихся, их родителей, коллег, сведения о курсовой подготовке и т.д.)</a:t>
            </a:r>
            <a:br>
              <a:rPr lang="be-BY" altLang="ru-RU" sz="2000" smtClean="0">
                <a:solidFill>
                  <a:schemeClr val="tx1"/>
                </a:solidFill>
              </a:rPr>
            </a:br>
            <a:endParaRPr lang="ru-RU" altLang="ru-RU" sz="2000" smtClean="0">
              <a:solidFill>
                <a:schemeClr val="tx1"/>
              </a:solidFill>
            </a:endParaRP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827088" y="354013"/>
            <a:ext cx="80533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800" b="1">
                <a:solidFill>
                  <a:srgbClr val="336600"/>
                </a:solidFill>
              </a:rPr>
              <a:t>Локальные документы учреждения образования</a:t>
            </a:r>
            <a:endParaRPr lang="be-BY" altLang="ru-RU" sz="2800" b="1">
              <a:solidFill>
                <a:srgbClr val="336600"/>
              </a:solidFill>
            </a:endParaRP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268413"/>
            <a:ext cx="8134350" cy="5256212"/>
          </a:xfrm>
        </p:spPr>
        <p:txBody>
          <a:bodyPr/>
          <a:lstStyle/>
          <a:p>
            <a:pPr algn="l" eaLnBrk="1" hangingPunct="1"/>
            <a:r>
              <a:rPr lang="ru-RU" altLang="ru-RU" sz="2400" smtClean="0"/>
              <a:t/>
            </a:r>
            <a:br>
              <a:rPr lang="ru-RU" altLang="ru-RU" sz="2400" smtClean="0"/>
            </a:br>
            <a:r>
              <a:rPr lang="be-BY" altLang="ru-RU" sz="2400" smtClean="0">
                <a:solidFill>
                  <a:schemeClr val="tx1"/>
                </a:solidFill>
              </a:rPr>
              <a:t>- </a:t>
            </a:r>
            <a:r>
              <a:rPr lang="ru-RU" altLang="ru-RU" sz="2400" smtClean="0">
                <a:solidFill>
                  <a:schemeClr val="tx1"/>
                </a:solidFill>
              </a:rPr>
              <a:t> Аттестационные характеристики, согласованные на заседании профсоюзного комитета, за подписями и печатями руководителя </a:t>
            </a:r>
            <a:r>
              <a:rPr lang="ru-RU" altLang="ru-RU" sz="2400" i="1" smtClean="0">
                <a:solidFill>
                  <a:schemeClr val="tx1"/>
                </a:solidFill>
              </a:rPr>
              <a:t>и председателя ПК</a:t>
            </a:r>
            <a:r>
              <a:rPr lang="ru-RU" altLang="ru-RU" sz="2400" smtClean="0">
                <a:solidFill>
                  <a:schemeClr val="tx1"/>
                </a:solidFill>
              </a:rPr>
              <a:t>, подписанные аттестуемым с указанием даты ознакомления</a:t>
            </a:r>
            <a:br>
              <a:rPr lang="ru-RU" altLang="ru-RU" sz="2400" smtClean="0">
                <a:solidFill>
                  <a:schemeClr val="tx1"/>
                </a:solidFill>
              </a:rPr>
            </a:br>
            <a:r>
              <a:rPr lang="ru-RU" altLang="ru-RU" sz="2400" smtClean="0">
                <a:solidFill>
                  <a:schemeClr val="tx1"/>
                </a:solidFill>
              </a:rPr>
              <a:t>- Выписка из заседания ПК о согласовании характеристик</a:t>
            </a:r>
            <a:br>
              <a:rPr lang="ru-RU" altLang="ru-RU" sz="2400" smtClean="0">
                <a:solidFill>
                  <a:schemeClr val="tx1"/>
                </a:solidFill>
              </a:rPr>
            </a:br>
            <a:r>
              <a:rPr lang="ru-RU" altLang="ru-RU" sz="2400" smtClean="0">
                <a:solidFill>
                  <a:schemeClr val="tx1"/>
                </a:solidFill>
              </a:rPr>
              <a:t>- </a:t>
            </a:r>
            <a:r>
              <a:rPr lang="ru-RU" altLang="ru-RU" sz="2400" i="1" smtClean="0">
                <a:solidFill>
                  <a:schemeClr val="tx1"/>
                </a:solidFill>
              </a:rPr>
              <a:t>Бюллетени для тайного голосования по аттестационному собеседованию (на каждого отдельно)</a:t>
            </a:r>
            <a:br>
              <a:rPr lang="ru-RU" altLang="ru-RU" sz="2400" i="1" smtClean="0">
                <a:solidFill>
                  <a:schemeClr val="tx1"/>
                </a:solidFill>
              </a:rPr>
            </a:br>
            <a:r>
              <a:rPr lang="ru-RU" altLang="ru-RU" sz="2400" i="1" smtClean="0">
                <a:solidFill>
                  <a:schemeClr val="tx1"/>
                </a:solidFill>
              </a:rPr>
              <a:t>-</a:t>
            </a:r>
            <a:r>
              <a:rPr lang="ru-RU" altLang="ru-RU" sz="2400" smtClean="0">
                <a:solidFill>
                  <a:schemeClr val="tx1"/>
                </a:solidFill>
              </a:rPr>
              <a:t>Протоколы заседания АК о присвоении квалификационной категории</a:t>
            </a:r>
            <a:br>
              <a:rPr lang="ru-RU" altLang="ru-RU" sz="2400" smtClean="0">
                <a:solidFill>
                  <a:schemeClr val="tx1"/>
                </a:solidFill>
              </a:rPr>
            </a:br>
            <a:r>
              <a:rPr lang="ru-RU" altLang="ru-RU" sz="2400" smtClean="0">
                <a:solidFill>
                  <a:schemeClr val="tx1"/>
                </a:solidFill>
              </a:rPr>
              <a:t>- Приказы руководителя ОУ о присвоении квалификационной категории </a:t>
            </a:r>
            <a:br>
              <a:rPr lang="ru-RU" altLang="ru-RU" sz="2400" smtClean="0">
                <a:solidFill>
                  <a:schemeClr val="tx1"/>
                </a:solidFill>
              </a:rPr>
            </a:br>
            <a:r>
              <a:rPr lang="ru-RU" altLang="ru-RU" sz="2400" smtClean="0">
                <a:solidFill>
                  <a:schemeClr val="tx1"/>
                </a:solidFill>
              </a:rPr>
              <a:t> </a:t>
            </a:r>
            <a:r>
              <a:rPr lang="be-BY" altLang="ru-RU" sz="2000" smtClean="0"/>
              <a:t/>
            </a:r>
            <a:br>
              <a:rPr lang="be-BY" altLang="ru-RU" sz="2000" smtClean="0"/>
            </a:br>
            <a:endParaRPr lang="ru-RU" altLang="ru-RU" sz="2000" smtClean="0"/>
          </a:p>
        </p:txBody>
      </p:sp>
      <p:sp>
        <p:nvSpPr>
          <p:cNvPr id="59395" name="Rectangle 13"/>
          <p:cNvSpPr>
            <a:spLocks noChangeArrowheads="1"/>
          </p:cNvSpPr>
          <p:nvPr/>
        </p:nvSpPr>
        <p:spPr bwMode="auto">
          <a:xfrm>
            <a:off x="1116013" y="404813"/>
            <a:ext cx="6937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>
                <a:solidFill>
                  <a:srgbClr val="336600"/>
                </a:solidFill>
              </a:rPr>
              <a:t>Локальные документы учреждения образования</a:t>
            </a:r>
            <a:endParaRPr lang="be-BY" altLang="ru-RU" b="1">
              <a:solidFill>
                <a:srgbClr val="336600"/>
              </a:solidFill>
            </a:endParaRP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1052513"/>
            <a:ext cx="7567612" cy="4464050"/>
          </a:xfrm>
        </p:spPr>
        <p:txBody>
          <a:bodyPr anchor="t"/>
          <a:lstStyle/>
          <a:p>
            <a:pPr algn="l" eaLnBrk="1" hangingPunct="1"/>
            <a:r>
              <a:rPr lang="ru-RU" altLang="ru-RU" sz="2800" b="1" dirty="0" smtClean="0">
                <a:solidFill>
                  <a:schemeClr val="tx1"/>
                </a:solidFill>
              </a:rPr>
              <a:t>Инструкция о порядке проведения аттестации педагогических работников системы образования (кроме педагогических работников с числа профессорско-преподавательского состава </a:t>
            </a:r>
            <a:r>
              <a:rPr lang="ru-RU" altLang="ru-RU" sz="2800" b="1" i="1" dirty="0" smtClean="0">
                <a:solidFill>
                  <a:schemeClr val="tx1"/>
                </a:solidFill>
              </a:rPr>
              <a:t>учреждений высшего образования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800" dirty="0" smtClean="0">
                <a:solidFill>
                  <a:schemeClr val="tx1"/>
                </a:solidFill>
              </a:rPr>
              <a:t> </a:t>
            </a:r>
            <a:br>
              <a:rPr lang="ru-RU" altLang="ru-RU" sz="2800" dirty="0" smtClean="0">
                <a:solidFill>
                  <a:schemeClr val="tx1"/>
                </a:solidFill>
              </a:rPr>
            </a:br>
            <a:r>
              <a:rPr lang="ru-RU" altLang="ru-RU" sz="2400" dirty="0" smtClean="0">
                <a:solidFill>
                  <a:schemeClr val="tx1"/>
                </a:solidFill>
              </a:rPr>
              <a:t>(Постановление Министерства образования Республики Беларусь от 22.08.2012 г. № 101, с дополнениями и изменениями от 26.03.2014 № 20, от 26.11.2014 № 163, от 20.11.2015 № 131, </a:t>
            </a:r>
            <a:r>
              <a:rPr lang="ru-RU" altLang="ru-RU" sz="2400" b="1" dirty="0" smtClean="0"/>
              <a:t>от 11.05.2017 № 46</a:t>
            </a:r>
            <a:r>
              <a:rPr lang="ru-RU" altLang="ru-RU" sz="2400" dirty="0" smtClean="0">
                <a:solidFill>
                  <a:schemeClr val="tx1"/>
                </a:solidFill>
              </a:rPr>
              <a:t>)</a:t>
            </a:r>
            <a:br>
              <a:rPr lang="ru-RU" altLang="ru-RU" sz="2400" dirty="0" smtClean="0">
                <a:solidFill>
                  <a:schemeClr val="tx1"/>
                </a:solidFill>
              </a:rPr>
            </a:br>
            <a:endParaRPr lang="ru-RU" altLang="ru-RU" sz="2400" dirty="0" smtClean="0">
              <a:solidFill>
                <a:schemeClr val="tx1"/>
              </a:solidFill>
            </a:endParaRPr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1187450" y="185738"/>
            <a:ext cx="71278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200" b="1">
                <a:solidFill>
                  <a:srgbClr val="336600"/>
                </a:solidFill>
              </a:rPr>
              <a:t>НОРМАТИВНЫЕ</a:t>
            </a:r>
            <a:r>
              <a:rPr lang="ru-RU" altLang="ru-RU" b="1">
                <a:solidFill>
                  <a:srgbClr val="336600"/>
                </a:solidFill>
              </a:rPr>
              <a:t> </a:t>
            </a:r>
            <a:r>
              <a:rPr lang="ru-RU" altLang="ru-RU" sz="3200" b="1">
                <a:solidFill>
                  <a:srgbClr val="336600"/>
                </a:solidFill>
              </a:rPr>
              <a:t>ДОКУМЕНТЫ:</a:t>
            </a:r>
            <a:endParaRPr lang="be-BY" altLang="ru-RU" sz="3200" b="1">
              <a:solidFill>
                <a:srgbClr val="336600"/>
              </a:solidFill>
            </a:endParaRP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1268413"/>
            <a:ext cx="7391400" cy="5113337"/>
          </a:xfrm>
        </p:spPr>
        <p:txBody>
          <a:bodyPr/>
          <a:lstStyle/>
          <a:p>
            <a:pPr algn="l" eaLnBrk="1" hangingPunct="1"/>
            <a:r>
              <a:rPr lang="ru-RU" altLang="ru-RU" sz="2400" b="1" smtClean="0">
                <a:solidFill>
                  <a:schemeClr val="tx1"/>
                </a:solidFill>
              </a:rPr>
              <a:t>Квалификационный справочник должностей служащих «Должности служащих, занятых в образовании»</a:t>
            </a:r>
            <a:r>
              <a:rPr lang="ru-RU" altLang="ru-RU" sz="2400" smtClean="0">
                <a:solidFill>
                  <a:schemeClr val="tx1"/>
                </a:solidFill>
              </a:rPr>
              <a:t> </a:t>
            </a:r>
            <a:r>
              <a:rPr lang="ru-RU" altLang="ru-RU" sz="2200" smtClean="0">
                <a:solidFill>
                  <a:schemeClr val="tx1"/>
                </a:solidFill>
              </a:rPr>
              <a:t>(постановление Министерства труда и социальной защиты Республики Беларусь от 28 апреля 2001 г. № 53; новая редакция - постановление Министерства труда и социальной защиты Республики Беларусь №105 от 21 октября 2011г. «О внесении изменений в выпуск 28 Единого квалификационного справочника должностей служащих»;</a:t>
            </a:r>
            <a:r>
              <a:rPr lang="en-US" altLang="ru-RU" sz="2200" smtClean="0">
                <a:solidFill>
                  <a:schemeClr val="tx1"/>
                </a:solidFill>
              </a:rPr>
              <a:t> </a:t>
            </a:r>
            <a:r>
              <a:rPr lang="ru-RU" altLang="ru-RU" sz="2200" smtClean="0">
                <a:solidFill>
                  <a:schemeClr val="tx1"/>
                </a:solidFill>
              </a:rPr>
              <a:t>постановление Министерства труда и социальной защиты Республики Беларусь № 81 от 18. 07. 2012 – о введении категории «учитель-методист», постановление Министерства труда и социальной защиты № 26 от 06.06. 2016 – дополнение в квалификационные характеристики должностей «Воспитатель дошкольного образования», «Воспитатель»</a:t>
            </a:r>
            <a:r>
              <a:rPr lang="ru-RU" altLang="ru-RU" sz="2400" smtClean="0">
                <a:solidFill>
                  <a:schemeClr val="tx1"/>
                </a:solidFill>
              </a:rPr>
              <a:t>).</a:t>
            </a:r>
            <a:br>
              <a:rPr lang="ru-RU" altLang="ru-RU" sz="2400" smtClean="0">
                <a:solidFill>
                  <a:schemeClr val="tx1"/>
                </a:solidFill>
              </a:rPr>
            </a:br>
            <a:endParaRPr lang="ru-RU" altLang="ru-RU" sz="2400" smtClean="0">
              <a:solidFill>
                <a:schemeClr val="tx1"/>
              </a:solidFill>
            </a:endParaRPr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1476375" y="476250"/>
            <a:ext cx="71278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200" b="1">
                <a:solidFill>
                  <a:srgbClr val="336600"/>
                </a:solidFill>
              </a:rPr>
              <a:t>НОРМАТИВНЫЕ</a:t>
            </a:r>
            <a:r>
              <a:rPr lang="ru-RU" altLang="ru-RU" b="1">
                <a:solidFill>
                  <a:srgbClr val="336600"/>
                </a:solidFill>
              </a:rPr>
              <a:t> </a:t>
            </a:r>
            <a:r>
              <a:rPr lang="ru-RU" altLang="ru-RU" sz="3200" b="1">
                <a:solidFill>
                  <a:srgbClr val="336600"/>
                </a:solidFill>
              </a:rPr>
              <a:t>ДОКУМЕНТЫ:</a:t>
            </a:r>
            <a:endParaRPr lang="be-BY" altLang="ru-RU" sz="3200" b="1">
              <a:solidFill>
                <a:srgbClr val="336600"/>
              </a:solidFill>
            </a:endParaRP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15888"/>
            <a:ext cx="7278687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8313" y="1196975"/>
            <a:ext cx="8207375" cy="4968875"/>
          </a:xfrm>
        </p:spPr>
        <p:txBody>
          <a:bodyPr/>
          <a:lstStyle/>
          <a:p>
            <a:pPr algn="just"/>
            <a:r>
              <a:rPr lang="ru-RU" altLang="ru-RU" sz="2400" smtClean="0"/>
              <a:t>Постановление Совета Министров Республики Беларусь от 15.07.2011 № 954 (в редакции от 24.03.2014 № 253) «Об отдельных вопросах дополнительного образования взрослых»</a:t>
            </a:r>
          </a:p>
          <a:p>
            <a:pPr algn="just"/>
            <a:r>
              <a:rPr lang="ru-RU" altLang="ru-RU" sz="2400" smtClean="0"/>
              <a:t>Постановление Совета Министров Республики Беларусь от 26.08.2014 № 818 (в редакции от 30.08.2016 № 688) «О некоторых вопросах повышения оплаты труда отдельным категориям работников системы образования)</a:t>
            </a:r>
          </a:p>
          <a:p>
            <a:pPr algn="just"/>
            <a:r>
              <a:rPr lang="ru-RU" altLang="ru-RU" sz="2400" b="1" smtClean="0"/>
              <a:t>Постановление Министерства образования Республики Беларусь от 25 июля 2014 г. № 117 Об утверждении изменения № 15 Общегосударственного классификатора Республики Беларусь ОКРБ 011-2009 «Специальности и квалификации»</a:t>
            </a: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85800" y="333375"/>
            <a:ext cx="7772400" cy="863600"/>
          </a:xfrm>
        </p:spPr>
        <p:txBody>
          <a:bodyPr/>
          <a:lstStyle/>
          <a:p>
            <a:pPr>
              <a:defRPr/>
            </a:pPr>
            <a:r>
              <a:rPr lang="ru-RU" altLang="ru-RU" sz="3200" b="1" dirty="0" smtClean="0">
                <a:solidFill>
                  <a:schemeClr val="accent3">
                    <a:lumMod val="75000"/>
                  </a:schemeClr>
                </a:solidFill>
              </a:rPr>
              <a:t>НОРМАТИВНЫЕ ДОКУМЕНТЫ</a:t>
            </a:r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>
          <a:xfrm>
            <a:off x="685800" y="1412875"/>
            <a:ext cx="8134350" cy="468312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sz="2400" smtClean="0"/>
              <a:t>Методические рекомендации о порядке проведения квалификационного экзамена  на подтверждение высшей категории, категории «учитель-методист» (рекомендации АПО)</a:t>
            </a:r>
          </a:p>
          <a:p>
            <a:pPr marL="0" indent="0">
              <a:buFontTx/>
              <a:buNone/>
            </a:pPr>
            <a:r>
              <a:rPr lang="ru-RU" altLang="ru-RU" sz="2400" smtClean="0"/>
              <a:t>Постановление  Министерства образования Республики Беларусь от 18 сентября 2008 г. № 82 «О внесении изменений и дополнений в  Постановление  Министерства образования Республики Беларусь от 31 октября 2002 г.             № 45 "Об утверждении Инструкции об особенностях исчисления стажа работы по специальности (в отрасли) работников организаций системы образования, финансируемых из бюджета" (0,25 ставки).</a:t>
            </a:r>
          </a:p>
          <a:p>
            <a:pPr marL="0" indent="0">
              <a:buFontTx/>
              <a:buNone/>
            </a:pPr>
            <a:endParaRPr lang="ru-RU" altLang="ru-RU" sz="2400" smtClean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3588</TotalTime>
  <Words>3206</Words>
  <Application>Microsoft Office PowerPoint</Application>
  <PresentationFormat>Экран (4:3)</PresentationFormat>
  <Paragraphs>270</Paragraphs>
  <Slides>58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58</vt:i4>
      </vt:variant>
    </vt:vector>
  </HeadingPairs>
  <TitlesOfParts>
    <vt:vector size="59" baseType="lpstr">
      <vt:lpstr>Оформление по умолчанию</vt:lpstr>
      <vt:lpstr>Слайд 1</vt:lpstr>
      <vt:lpstr>Слайд 2</vt:lpstr>
      <vt:lpstr>Основные принципы аттестации:    - коллегиальность - системность - объективность - целостность экспертных оценок - конструктивность - доброжелательность, корректность - гласность (ст.53 Кодекса Республики Беларусь об образовании – 1.4. педагогические работники обязаны повышать свой профессиональный уровень, проходить аттестацию) </vt:lpstr>
      <vt:lpstr>Основные понятия:</vt:lpstr>
      <vt:lpstr>Основные понятия:</vt:lpstr>
      <vt:lpstr>Инструкция о порядке проведения аттестации педагогических работников системы образования (кроме педагогических работников с числа профессорско-преподавательского состава учреждений высшего образования)  (Постановление Министерства образования Республики Беларусь от 22.08.2012 г. № 101, с дополнениями и изменениями от 26.03.2014 № 20, от 26.11.2014 № 163, от 20.11.2015 № 131, от 11.05.2017 № 46) </vt:lpstr>
      <vt:lpstr>Квалификационный справочник должностей служащих «Должности служащих, занятых в образовании» (постановление Министерства труда и социальной защиты Республики Беларусь от 28 апреля 2001 г. № 53; новая редакция - постановление Министерства труда и социальной защиты Республики Беларусь №105 от 21 октября 2011г. «О внесении изменений в выпуск 28 Единого квалификационного справочника должностей служащих»; постановление Министерства труда и социальной защиты Республики Беларусь № 81 от 18. 07. 2012 – о введении категории «учитель-методист», постановление Министерства труда и социальной защиты № 26 от 06.06. 2016 – дополнение в квалификационные характеристики должностей «Воспитатель дошкольного образования», «Воспитатель»). </vt:lpstr>
      <vt:lpstr>Слайд 8</vt:lpstr>
      <vt:lpstr>НОРМАТИВНЫЕ ДОКУМЕНТЫ</vt:lpstr>
      <vt:lpstr>              Аттестация позволяет :      - определить внутри организации критерии и показатели оценки (на основе нормативных документов и рекомендаций); -определить профессиональный уровень, результаты педагогической деятельности, уровень деловых и личностных качеств педагога; - создать благоприятную рабочую обстановку в коллективе,  атмосферу заинтересованного внимания к достижениям каждого; -  выявить профессиональные затруднения, интересы педагогов;  </vt:lpstr>
      <vt:lpstr>Аттестация позволяет :  </vt:lpstr>
      <vt:lpstr>Инструкция об аттестации</vt:lpstr>
      <vt:lpstr>Инструкция об аттестации</vt:lpstr>
      <vt:lpstr>Инструкция об аттестации</vt:lpstr>
      <vt:lpstr>Инструкция об аттестации</vt:lpstr>
      <vt:lpstr>Инструкция об аттестации: </vt:lpstr>
      <vt:lpstr>Инструкция об аттестации:</vt:lpstr>
      <vt:lpstr>Инструкция об аттестации</vt:lpstr>
      <vt:lpstr>Инструкция об аттестации</vt:lpstr>
      <vt:lpstr>Инструкция об аттестации</vt:lpstr>
      <vt:lpstr>Инструкция об аттестации</vt:lpstr>
      <vt:lpstr>Инструкция об аттестации</vt:lpstr>
      <vt:lpstr>Пояснения к п. 20 Инструкции:</vt:lpstr>
      <vt:lpstr>Инструкция об аттестации</vt:lpstr>
      <vt:lpstr>  Руководители учреждений образования (их заместители) проходят аттестацию в случае осуществления ими педагогической деятельности по совместительству.   </vt:lpstr>
      <vt:lpstr> Инструкция об аттестации </vt:lpstr>
      <vt:lpstr>Инструкция об аттестации</vt:lpstr>
      <vt:lpstr>Инструкция об аттестации</vt:lpstr>
      <vt:lpstr>Инструкция об аттестации</vt:lpstr>
      <vt:lpstr>Инструкция об аттестации</vt:lpstr>
      <vt:lpstr>Инструкция об аттестации:</vt:lpstr>
      <vt:lpstr> Освобождение от сдачи экзамена на присвоение и подтверждение категории </vt:lpstr>
      <vt:lpstr>Освобождение от сдачи экзамена на присвоение и подтверждение высшей категории</vt:lpstr>
      <vt:lpstr>Освобождение от сдачи экзамена</vt:lpstr>
      <vt:lpstr>Инструкция об аттестации</vt:lpstr>
      <vt:lpstr>Инструкция об аттестации:</vt:lpstr>
      <vt:lpstr>Решения аттестационной комиссии </vt:lpstr>
      <vt:lpstr>Решение аттестационной комиссии</vt:lpstr>
      <vt:lpstr>Решение аттестационной комиссии</vt:lpstr>
      <vt:lpstr>Решения аттестационной комиссии</vt:lpstr>
      <vt:lpstr>Решения аттестационной комиссии</vt:lpstr>
      <vt:lpstr>Инструкция об аттестации</vt:lpstr>
      <vt:lpstr>Изучение педагогической деятельности</vt:lpstr>
      <vt:lpstr> В ходе аттестации оцениваются и определяются: </vt:lpstr>
      <vt:lpstr>Основные этапы аттестации:</vt:lpstr>
      <vt:lpstr>Основные этапы аттестации:</vt:lpstr>
      <vt:lpstr>Основные этапы аттестации:</vt:lpstr>
      <vt:lpstr>Основные этапы аттестации:</vt:lpstr>
      <vt:lpstr>Изучение педагогической деятельности</vt:lpstr>
      <vt:lpstr>Изучение педагогической деятельности</vt:lpstr>
      <vt:lpstr> Требования к аналитической информации </vt:lpstr>
      <vt:lpstr>  Структура и содержание справки</vt:lpstr>
      <vt:lpstr>Структура характеристики аттестуемого педагога</vt:lpstr>
      <vt:lpstr>Поведенческие ошибки при проведении аттестации</vt:lpstr>
      <vt:lpstr>:  - Перспективный график аттестации педагогических кадров учреждения образования  - Протокол собрания по выборам членов аттестационной комиссии - Протоколы заседаний счётной комиссии (о распределении обязанностей между членами комиссии и о результатах голосования) - Бюллетени для тайного голосования (сохраняются 5 лет)  - Приказ о выдвижении кандидатуры от администрации (если руководитель делегирует  эти полномочия члену администрации).  </vt:lpstr>
      <vt:lpstr>Локальные документы учреждения образования     -    Решение профсоюзного комитета о делегировании представителя в состав аттестационной комиссии (выписка из заседания профсоюзного комитета).  -    Протокол № 1 заседания аттестационной комиссии о распределении обязанностей между членами аттестационной комиссии (председатель, заместитель председателя, секретарь).  -    Приказ руководителя создании аттестационной комиссии на учебный год (с указанием срока полномочий).  -    Приказ руководителя о проведении аттестации (сроки, список,график)  -   План мероприятий по подготовке и проведению аттестации. -   Заявления аттестуемых на имя председателя комиссии или в адрес аттестационной комиссии (резолюция)  </vt:lpstr>
      <vt:lpstr> - Протокол №2 заседания аттестационной комиссии о рассмотрении поступивших заявлений и утверждении графика прохождения аттестации (утверждение через приказ руководителя ОУ, согласование на заседании профкома – выписки из приказа и протокола заседания профкома).  - Аналитические материалы (справка) изучения педагогической деятельности аттестуемого (за 2–3 года (при подтверждении за 5 лет) – период, определенный требованием Положения для повышения квалификации, т.е. присвоения категории) – хранятся 5 лет (педагогический анализ учебных занятий, дидактические материалы, итоги внутришкольного контроля, результаты учебной деятельности учащихся, анализ анкет и опросов учащихся, их родителей, коллег, сведения о курсовой подготовке и т.д.) </vt:lpstr>
      <vt:lpstr> -  Аттестационные характеристики, согласованные на заседании профсоюзного комитета, за подписями и печатями руководителя и председателя ПК, подписанные аттестуемым с указанием даты ознакомления - Выписка из заседания ПК о согласовании характеристик - Бюллетени для тайного голосования по аттестационному собеседованию (на каждого отдельно) -Протоколы заседания АК о присвоении квалификационной категории - Приказы руководителя ОУ о присвоении квалификационной категории    </vt:lpstr>
    </vt:vector>
  </TitlesOfParts>
  <Company>XXX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КУЛЬТУРА УЧИТЕЛЕЙ</dc:title>
  <dc:creator>User</dc:creator>
  <cp:lastModifiedBy>Admin</cp:lastModifiedBy>
  <cp:revision>172</cp:revision>
  <dcterms:created xsi:type="dcterms:W3CDTF">2004-12-08T19:27:37Z</dcterms:created>
  <dcterms:modified xsi:type="dcterms:W3CDTF">2017-09-18T10:12:52Z</dcterms:modified>
</cp:coreProperties>
</file>